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2" r:id="rId3"/>
    <p:sldId id="259" r:id="rId4"/>
    <p:sldId id="264" r:id="rId5"/>
    <p:sldId id="265" r:id="rId6"/>
    <p:sldId id="266" r:id="rId7"/>
    <p:sldId id="267" r:id="rId8"/>
    <p:sldId id="286" r:id="rId9"/>
    <p:sldId id="276" r:id="rId10"/>
    <p:sldId id="287" r:id="rId11"/>
    <p:sldId id="278" r:id="rId12"/>
    <p:sldId id="288" r:id="rId13"/>
    <p:sldId id="283" r:id="rId14"/>
    <p:sldId id="268" r:id="rId15"/>
    <p:sldId id="270" r:id="rId16"/>
    <p:sldId id="269" r:id="rId17"/>
    <p:sldId id="282" r:id="rId18"/>
    <p:sldId id="271" r:id="rId19"/>
    <p:sldId id="272" r:id="rId20"/>
    <p:sldId id="273" r:id="rId21"/>
    <p:sldId id="290" r:id="rId22"/>
    <p:sldId id="274" r:id="rId23"/>
    <p:sldId id="279" r:id="rId24"/>
    <p:sldId id="291" r:id="rId25"/>
    <p:sldId id="280" r:id="rId26"/>
    <p:sldId id="281" r:id="rId27"/>
    <p:sldId id="257" r:id="rId28"/>
    <p:sldId id="25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37" autoAdjust="0"/>
    <p:restoredTop sz="94660"/>
  </p:normalViewPr>
  <p:slideViewPr>
    <p:cSldViewPr>
      <p:cViewPr>
        <p:scale>
          <a:sx n="64" d="100"/>
          <a:sy n="64" d="100"/>
        </p:scale>
        <p:origin x="-2118" y="-6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23E959-914D-44F4-B553-637F0E0B951D}" type="datetimeFigureOut">
              <a:rPr lang="en-GB" smtClean="0"/>
              <a:pPr/>
              <a:t>20/04/2011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66B86-1950-4990-AE72-441F346688EB}" type="slidenum">
              <a:rPr lang="en-GB" smtClean="0"/>
              <a:pPr/>
              <a:t>‹#›</a:t>
            </a:fld>
            <a:endParaRPr lang="en-GB"/>
          </a:p>
        </p:txBody>
      </p:sp>
    </p:spTree>
    <p:extLst>
      <p:ext uri="{BB962C8B-B14F-4D97-AF65-F5344CB8AC3E}">
        <p14:creationId xmlns:p14="http://schemas.microsoft.com/office/powerpoint/2010/main" val="1761191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2466B86-1950-4990-AE72-441F346688EB}"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2466B86-1950-4990-AE72-441F346688EB}"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2466B86-1950-4990-AE72-441F346688EB}"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2466B86-1950-4990-AE72-441F346688EB}" type="slidenum">
              <a:rPr lang="en-GB" smtClean="0"/>
              <a:pPr/>
              <a:t>27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2466B86-1950-4990-AE72-441F346688EB}" type="slidenum">
              <a:rPr lang="en-GB" smtClean="0"/>
              <a:pPr/>
              <a:t>28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24AD89-0920-4418-BA20-CFCDAE28024E}" type="datetimeFigureOut">
              <a:rPr lang="en-GB" smtClean="0"/>
              <a:pPr/>
              <a:t>20/04/2011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9F5E7-4681-41EA-B281-8D339D836D1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4AD89-0920-4418-BA20-CFCDAE28024E}" type="datetimeFigureOut">
              <a:rPr lang="en-GB" smtClean="0"/>
              <a:pPr/>
              <a:t>20/04/2011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9F5E7-4681-41EA-B281-8D339D836D1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1440159"/>
          </a:xfrm>
        </p:spPr>
        <p:txBody>
          <a:bodyPr>
            <a:normAutofit/>
          </a:bodyPr>
          <a:lstStyle/>
          <a:p>
            <a:r>
              <a:rPr lang="en-AU" sz="6000" b="1" dirty="0" smtClean="0">
                <a:solidFill>
                  <a:srgbClr val="FF0000"/>
                </a:solidFill>
              </a:rPr>
              <a:t>Hard Facts ....</a:t>
            </a:r>
            <a:endParaRPr lang="en-GB" sz="6000" b="1" dirty="0">
              <a:solidFill>
                <a:srgbClr val="FF0000"/>
              </a:solidFill>
            </a:endParaRPr>
          </a:p>
        </p:txBody>
      </p:sp>
      <p:sp>
        <p:nvSpPr>
          <p:cNvPr id="3" name="Subtitle 2"/>
          <p:cNvSpPr>
            <a:spLocks noGrp="1"/>
          </p:cNvSpPr>
          <p:nvPr>
            <p:ph type="subTitle" idx="1"/>
          </p:nvPr>
        </p:nvSpPr>
        <p:spPr>
          <a:xfrm>
            <a:off x="611560" y="1700808"/>
            <a:ext cx="7704856" cy="3937992"/>
          </a:xfrm>
        </p:spPr>
        <p:txBody>
          <a:bodyPr>
            <a:normAutofit fontScale="70000" lnSpcReduction="20000"/>
          </a:bodyPr>
          <a:lstStyle/>
          <a:p>
            <a:r>
              <a:rPr lang="en-AU" sz="4100" b="1" u="sng" dirty="0" smtClean="0"/>
              <a:t>54 Ha of Crown Land left – 22 MCG arenas</a:t>
            </a:r>
          </a:p>
          <a:p>
            <a:r>
              <a:rPr lang="en-AU" dirty="0" smtClean="0"/>
              <a:t>Contaminated Service Station and Engine Workshop at 2 Station Street sold in May 2010 for $4.2 m - $2,814/</a:t>
            </a:r>
            <a:r>
              <a:rPr lang="en-AU" dirty="0" err="1" smtClean="0"/>
              <a:t>sqm</a:t>
            </a:r>
            <a:r>
              <a:rPr lang="en-AU" dirty="0" smtClean="0"/>
              <a:t>.</a:t>
            </a:r>
          </a:p>
          <a:p>
            <a:r>
              <a:rPr lang="en-GB" sz="4100" b="1" dirty="0" smtClean="0">
                <a:solidFill>
                  <a:srgbClr val="FF0000"/>
                </a:solidFill>
              </a:rPr>
              <a:t>The </a:t>
            </a:r>
            <a:r>
              <a:rPr lang="en-GB" sz="4100" b="1" dirty="0">
                <a:solidFill>
                  <a:srgbClr val="FF0000"/>
                </a:solidFill>
              </a:rPr>
              <a:t>TAB triangle </a:t>
            </a:r>
            <a:r>
              <a:rPr lang="en-GB" sz="4100" b="1" dirty="0" smtClean="0">
                <a:solidFill>
                  <a:srgbClr val="FF0000"/>
                </a:solidFill>
              </a:rPr>
              <a:t>is 5,867sqm = </a:t>
            </a:r>
            <a:r>
              <a:rPr lang="en-GB" sz="7700" b="1" dirty="0">
                <a:solidFill>
                  <a:srgbClr val="FF0000"/>
                </a:solidFill>
              </a:rPr>
              <a:t>$</a:t>
            </a:r>
            <a:r>
              <a:rPr lang="en-GB" sz="7700" b="1" dirty="0" smtClean="0">
                <a:solidFill>
                  <a:srgbClr val="FF0000"/>
                </a:solidFill>
              </a:rPr>
              <a:t>16,509,738</a:t>
            </a:r>
          </a:p>
          <a:p>
            <a:r>
              <a:rPr lang="en-GB" sz="5400" b="1" dirty="0" smtClean="0">
                <a:solidFill>
                  <a:srgbClr val="FF0000"/>
                </a:solidFill>
              </a:rPr>
              <a:t>However the land swap netted the State Government  only $4,500,00! </a:t>
            </a:r>
            <a:endParaRPr lang="en-AU" sz="5400" b="1" dirty="0">
              <a:solidFill>
                <a:srgbClr val="FF0000"/>
              </a:solidFill>
            </a:endParaRPr>
          </a:p>
          <a:p>
            <a:endParaRPr lang="en-GB" sz="2000" b="1" dirty="0" smtClean="0"/>
          </a:p>
          <a:p>
            <a:endParaRPr lang="en-GB" sz="2000" b="1" dirty="0"/>
          </a:p>
          <a:p>
            <a:r>
              <a:rPr lang="en-GB" sz="2000" b="1" dirty="0" smtClean="0"/>
              <a:t>government </a:t>
            </a:r>
            <a:r>
              <a:rPr lang="en-GB" sz="2000" b="1" dirty="0"/>
              <a:t>of the people, by the people, and for the people</a:t>
            </a: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3"/>
          <p:cNvGraphicFramePr>
            <a:graphicFrameLocks noChangeAspect="1"/>
          </p:cNvGraphicFramePr>
          <p:nvPr>
            <p:extLst>
              <p:ext uri="{D42A27DB-BD31-4B8C-83A1-F6EECF244321}">
                <p14:modId xmlns:p14="http://schemas.microsoft.com/office/powerpoint/2010/main" val="2985861908"/>
              </p:ext>
            </p:extLst>
          </p:nvPr>
        </p:nvGraphicFramePr>
        <p:xfrm>
          <a:off x="467544" y="1268760"/>
          <a:ext cx="8334138" cy="5256584"/>
        </p:xfrm>
        <a:graphic>
          <a:graphicData uri="http://schemas.openxmlformats.org/presentationml/2006/ole">
            <mc:AlternateContent xmlns:mc="http://schemas.openxmlformats.org/markup-compatibility/2006">
              <mc:Choice xmlns:v="urn:schemas-microsoft-com:vml" Requires="v">
                <p:oleObj spid="_x0000_s2070" name="Document" r:id="rId4" imgW="9334077" imgH="5887896" progId="">
                  <p:embed/>
                </p:oleObj>
              </mc:Choice>
              <mc:Fallback>
                <p:oleObj name="Document" r:id="rId4" imgW="9334077" imgH="5887896"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268760"/>
                        <a:ext cx="8334138"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ctrTitle"/>
          </p:nvPr>
        </p:nvSpPr>
        <p:spPr>
          <a:xfrm>
            <a:off x="539552" y="188640"/>
            <a:ext cx="7772400" cy="1224135"/>
          </a:xfrm>
        </p:spPr>
        <p:txBody>
          <a:bodyPr>
            <a:noAutofit/>
          </a:bodyPr>
          <a:lstStyle/>
          <a:p>
            <a:r>
              <a:rPr lang="en-US" sz="3200" dirty="0" smtClean="0"/>
              <a:t>No financial details are available from the Valuer-General, but it certainly is a great deal for the MRC</a:t>
            </a:r>
            <a:endParaRPr lang="en-AU" sz="3200" dirty="0"/>
          </a:p>
        </p:txBody>
      </p:sp>
      <p:sp>
        <p:nvSpPr>
          <p:cNvPr id="3" name="Subtitle 2"/>
          <p:cNvSpPr>
            <a:spLocks noGrp="1"/>
          </p:cNvSpPr>
          <p:nvPr>
            <p:ph type="subTitle" idx="1"/>
          </p:nvPr>
        </p:nvSpPr>
        <p:spPr/>
        <p:txBody>
          <a:bodyPr/>
          <a:lstStyle/>
          <a:p>
            <a:endParaRPr lang="en-A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800" b="1" dirty="0" smtClean="0">
                <a:solidFill>
                  <a:srgbClr val="002060"/>
                </a:solidFill>
              </a:rPr>
              <a:t>Development Levy</a:t>
            </a:r>
            <a:endParaRPr lang="en-GB" sz="4800" b="1" dirty="0">
              <a:solidFill>
                <a:srgbClr val="002060"/>
              </a:solidFill>
            </a:endParaRPr>
          </a:p>
        </p:txBody>
      </p:sp>
      <p:sp>
        <p:nvSpPr>
          <p:cNvPr id="3" name="Content Placeholder 2"/>
          <p:cNvSpPr>
            <a:spLocks noGrp="1"/>
          </p:cNvSpPr>
          <p:nvPr>
            <p:ph idx="1"/>
          </p:nvPr>
        </p:nvSpPr>
        <p:spPr>
          <a:xfrm>
            <a:off x="457200" y="1196752"/>
            <a:ext cx="8229600" cy="5688632"/>
          </a:xfrm>
        </p:spPr>
        <p:txBody>
          <a:bodyPr>
            <a:normAutofit fontScale="92500" lnSpcReduction="10000"/>
          </a:bodyPr>
          <a:lstStyle/>
          <a:p>
            <a:r>
              <a:rPr lang="en-GB" dirty="0" smtClean="0"/>
              <a:t>Council has </a:t>
            </a:r>
            <a:r>
              <a:rPr lang="en-GB" dirty="0" smtClean="0"/>
              <a:t>said we would be pleased to receive $3 </a:t>
            </a:r>
            <a:r>
              <a:rPr lang="en-GB" dirty="0" smtClean="0"/>
              <a:t>million as development levy payment for C60.</a:t>
            </a:r>
            <a:endParaRPr lang="en-GB" dirty="0" smtClean="0"/>
          </a:p>
          <a:p>
            <a:r>
              <a:rPr lang="en-GB" dirty="0" smtClean="0"/>
              <a:t>C60 covers 57,200 sq.m. </a:t>
            </a:r>
            <a:r>
              <a:rPr lang="en-GB" dirty="0" smtClean="0"/>
              <a:t>and, at only $2814/sq.m., </a:t>
            </a:r>
            <a:r>
              <a:rPr lang="en-GB" dirty="0" smtClean="0"/>
              <a:t>it is worth </a:t>
            </a:r>
            <a:r>
              <a:rPr lang="en-GB" dirty="0" smtClean="0"/>
              <a:t>$160,960,800.</a:t>
            </a:r>
            <a:endParaRPr lang="en-GB" dirty="0" smtClean="0"/>
          </a:p>
          <a:p>
            <a:r>
              <a:rPr lang="en-GB" dirty="0" smtClean="0"/>
              <a:t>5% development levy equates to </a:t>
            </a:r>
            <a:r>
              <a:rPr lang="en-GB" dirty="0" smtClean="0"/>
              <a:t>$8,048,040 </a:t>
            </a:r>
            <a:r>
              <a:rPr lang="en-GB" dirty="0" smtClean="0"/>
              <a:t>– and that’s at last year’s polluted land value.  Once C60 is passed the land would double in value, so Council should be expecting </a:t>
            </a:r>
            <a:r>
              <a:rPr lang="en-GB" b="1" dirty="0" smtClean="0">
                <a:solidFill>
                  <a:srgbClr val="FF0000"/>
                </a:solidFill>
              </a:rPr>
              <a:t>$16million</a:t>
            </a:r>
            <a:r>
              <a:rPr lang="en-GB" dirty="0" smtClean="0"/>
              <a:t>.  That will go a long way towards paying off Council’s</a:t>
            </a:r>
            <a:r>
              <a:rPr lang="en-GB" dirty="0" smtClean="0"/>
              <a:t> </a:t>
            </a:r>
            <a:r>
              <a:rPr lang="en-GB" dirty="0" smtClean="0"/>
              <a:t>expected bank loan</a:t>
            </a:r>
            <a:r>
              <a:rPr lang="en-GB" dirty="0" smtClean="0"/>
              <a:t>!</a:t>
            </a:r>
          </a:p>
          <a:p>
            <a:r>
              <a:rPr lang="en-GB" dirty="0" smtClean="0"/>
              <a:t>Why this very serious discrepancy?  Is it $16 million plus or $3 million minus?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67544" y="332656"/>
            <a:ext cx="8136904" cy="6048671"/>
          </a:xfrm>
        </p:spPr>
        <p:txBody>
          <a:bodyPr>
            <a:noAutofit/>
          </a:bodyPr>
          <a:lstStyle/>
          <a:p>
            <a:r>
              <a:rPr lang="en-US" sz="4800" b="1" dirty="0" smtClean="0">
                <a:solidFill>
                  <a:srgbClr val="FF0000"/>
                </a:solidFill>
              </a:rPr>
              <a:t>The Problem:</a:t>
            </a:r>
            <a:r>
              <a:rPr lang="en-US" b="1" dirty="0" smtClean="0"/>
              <a:t/>
            </a:r>
            <a:br>
              <a:rPr lang="en-US" b="1" dirty="0" smtClean="0"/>
            </a:br>
            <a:r>
              <a:rPr lang="en-US" dirty="0" smtClean="0"/>
              <a:t>All 54 ha of this valuable land is dominated by thoroughbred racing.  It should be shared by the public.  Horses are dangerous animals, and must be separated from the public.</a:t>
            </a:r>
            <a:br>
              <a:rPr lang="en-US" dirty="0" smtClean="0"/>
            </a:br>
            <a:r>
              <a:rPr lang="en-US" dirty="0" smtClean="0"/>
              <a:t>The public is desperately short of passive and active open space.</a:t>
            </a:r>
            <a:endParaRPr lang="en-AU" dirty="0"/>
          </a:p>
        </p:txBody>
      </p:sp>
    </p:spTree>
    <p:extLst>
      <p:ext uri="{BB962C8B-B14F-4D97-AF65-F5344CB8AC3E}">
        <p14:creationId xmlns:p14="http://schemas.microsoft.com/office/powerpoint/2010/main" val="3253850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188641"/>
            <a:ext cx="8712968" cy="6264696"/>
          </a:xfrm>
        </p:spPr>
        <p:txBody>
          <a:bodyPr>
            <a:normAutofit fontScale="90000"/>
          </a:bodyPr>
          <a:lstStyle/>
          <a:p>
            <a:r>
              <a:rPr lang="en-US" sz="5300" b="1" dirty="0" smtClean="0">
                <a:solidFill>
                  <a:srgbClr val="FF0000"/>
                </a:solidFill>
              </a:rPr>
              <a:t>The Solution:</a:t>
            </a:r>
            <a:r>
              <a:rPr lang="en-US" dirty="0" smtClean="0"/>
              <a:t/>
            </a:r>
            <a:br>
              <a:rPr lang="en-US" dirty="0" smtClean="0"/>
            </a:br>
            <a:r>
              <a:rPr lang="en-US" sz="5300" dirty="0" smtClean="0"/>
              <a:t>Separate the horses from the public &amp; provide </a:t>
            </a:r>
            <a:r>
              <a:rPr lang="en-US" sz="5300" b="1" dirty="0" smtClean="0"/>
              <a:t>BOTH</a:t>
            </a:r>
            <a:r>
              <a:rPr lang="en-US" sz="5300" dirty="0" smtClean="0"/>
              <a:t> with exclusive areas </a:t>
            </a:r>
            <a:r>
              <a:rPr lang="en-US" sz="5300" b="1" dirty="0" smtClean="0"/>
              <a:t>AND</a:t>
            </a:r>
            <a:r>
              <a:rPr lang="en-US" sz="5300" dirty="0" smtClean="0"/>
              <a:t> exclusive access to those areas!</a:t>
            </a:r>
            <a:br>
              <a:rPr lang="en-US" sz="5300" dirty="0" smtClean="0"/>
            </a:br>
            <a:r>
              <a:rPr lang="en-US" sz="5300" dirty="0" smtClean="0"/>
              <a:t>It’s not rocket science – but it does involve thinking outside the square.</a:t>
            </a:r>
            <a:r>
              <a:rPr lang="en-US" sz="4900" dirty="0" smtClean="0"/>
              <a:t/>
            </a:r>
            <a:br>
              <a:rPr lang="en-US" sz="4900" dirty="0" smtClean="0"/>
            </a:br>
            <a:r>
              <a:rPr lang="en-US" sz="6000" b="1" dirty="0" smtClean="0">
                <a:solidFill>
                  <a:srgbClr val="FF0000"/>
                </a:solidFill>
              </a:rPr>
              <a:t>So how do we do it?</a:t>
            </a:r>
            <a:endParaRPr lang="en-AU" sz="6000" b="1" dirty="0">
              <a:solidFill>
                <a:srgbClr val="FF0000"/>
              </a:solidFill>
            </a:endParaRPr>
          </a:p>
        </p:txBody>
      </p:sp>
    </p:spTree>
    <p:extLst>
      <p:ext uri="{BB962C8B-B14F-4D97-AF65-F5344CB8AC3E}">
        <p14:creationId xmlns:p14="http://schemas.microsoft.com/office/powerpoint/2010/main" val="1434017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dirty="0" smtClean="0"/>
              <a:t>Horses now dominate the 54 ha but they don’t much use the </a:t>
            </a:r>
            <a:br>
              <a:rPr lang="en-US" dirty="0" smtClean="0"/>
            </a:br>
            <a:r>
              <a:rPr lang="en-US" dirty="0" smtClean="0"/>
              <a:t>15 ha inside the training tracks - “the flat”</a:t>
            </a:r>
            <a:br>
              <a:rPr lang="en-US" dirty="0" smtClean="0"/>
            </a:br>
            <a:r>
              <a:rPr lang="en-US" dirty="0" smtClean="0"/>
              <a:t>The most convenient public access to the flat is via a tunnel off Glen Eira Road, but it is used by the horses until 9.30 am.</a:t>
            </a:r>
            <a:endParaRPr lang="en-AU" dirty="0"/>
          </a:p>
        </p:txBody>
      </p:sp>
      <p:sp>
        <p:nvSpPr>
          <p:cNvPr id="3" name="Subtitle 2"/>
          <p:cNvSpPr>
            <a:spLocks noGrp="1"/>
          </p:cNvSpPr>
          <p:nvPr>
            <p:ph type="subTitle" idx="1"/>
          </p:nvPr>
        </p:nvSpPr>
        <p:spPr/>
        <p:txBody>
          <a:bodyPr/>
          <a:lstStyle/>
          <a:p>
            <a:endParaRPr lang="en-AU" dirty="0"/>
          </a:p>
        </p:txBody>
      </p:sp>
    </p:spTree>
    <p:extLst>
      <p:ext uri="{BB962C8B-B14F-4D97-AF65-F5344CB8AC3E}">
        <p14:creationId xmlns:p14="http://schemas.microsoft.com/office/powerpoint/2010/main" val="747609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86610"/>
          </a:xfrm>
        </p:spPr>
        <p:txBody>
          <a:bodyPr>
            <a:normAutofit fontScale="90000"/>
          </a:bodyPr>
          <a:lstStyle/>
          <a:p>
            <a:r>
              <a:rPr lang="en-US" sz="5300" b="1" dirty="0" smtClean="0">
                <a:solidFill>
                  <a:srgbClr val="002060"/>
                </a:solidFill>
              </a:rPr>
              <a:t>The </a:t>
            </a:r>
            <a:r>
              <a:rPr lang="en-US" sz="5300" b="1" dirty="0" smtClean="0">
                <a:solidFill>
                  <a:srgbClr val="002060"/>
                </a:solidFill>
              </a:rPr>
              <a:t>Tunnel</a:t>
            </a:r>
            <a:r>
              <a:rPr lang="en-US" dirty="0" smtClean="0"/>
              <a:t/>
            </a:r>
            <a:br>
              <a:rPr lang="en-US" dirty="0" smtClean="0"/>
            </a:br>
            <a:r>
              <a:rPr lang="en-US" dirty="0" smtClean="0"/>
              <a:t>Is 250 metre long, smelly, dirty, muddy and dusty</a:t>
            </a:r>
            <a:br>
              <a:rPr lang="en-US" dirty="0" smtClean="0"/>
            </a:br>
            <a:r>
              <a:rPr lang="en-US" dirty="0" smtClean="0"/>
              <a:t>Why can’t the horses access the six training tracks directly from their stables, which are located  around the outside of the track?  This works for most racetracks in the world.</a:t>
            </a:r>
            <a:endParaRPr lang="en-AU" dirty="0"/>
          </a:p>
        </p:txBody>
      </p:sp>
    </p:spTree>
    <p:extLst>
      <p:ext uri="{BB962C8B-B14F-4D97-AF65-F5344CB8AC3E}">
        <p14:creationId xmlns:p14="http://schemas.microsoft.com/office/powerpoint/2010/main" val="2798527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Where are the stables located?</a:t>
            </a:r>
            <a:endParaRPr lang="en-AU" b="1" dirty="0">
              <a:solidFill>
                <a:srgbClr val="002060"/>
              </a:solidFill>
            </a:endParaRPr>
          </a:p>
        </p:txBody>
      </p:sp>
      <p:sp>
        <p:nvSpPr>
          <p:cNvPr id="3" name="Content Placeholder 2"/>
          <p:cNvSpPr>
            <a:spLocks noGrp="1"/>
          </p:cNvSpPr>
          <p:nvPr>
            <p:ph sz="half" idx="1"/>
          </p:nvPr>
        </p:nvSpPr>
        <p:spPr>
          <a:xfrm>
            <a:off x="457200" y="1340768"/>
            <a:ext cx="4690864" cy="5112568"/>
          </a:xfrm>
        </p:spPr>
        <p:txBody>
          <a:bodyPr>
            <a:noAutofit/>
          </a:bodyPr>
          <a:lstStyle/>
          <a:p>
            <a:r>
              <a:rPr lang="en-US" sz="3200" dirty="0" smtClean="0"/>
              <a:t>The brown is freehold abutting the Crown Land.  These stables pay rent to the MRC</a:t>
            </a:r>
          </a:p>
          <a:p>
            <a:r>
              <a:rPr lang="en-US" sz="3200" dirty="0" smtClean="0"/>
              <a:t>More stables are located on Crown Land off Neerim Road and east of the freehold land.  They also pay rent to the MRC.  </a:t>
            </a:r>
            <a:endParaRPr lang="en-AU" sz="3200" dirty="0"/>
          </a:p>
        </p:txBody>
      </p:sp>
      <p:sp>
        <p:nvSpPr>
          <p:cNvPr id="4" name="Content Placeholder 3"/>
          <p:cNvSpPr>
            <a:spLocks noGrp="1"/>
          </p:cNvSpPr>
          <p:nvPr>
            <p:ph sz="half" idx="2"/>
          </p:nvPr>
        </p:nvSpPr>
        <p:spPr/>
        <p:txBody>
          <a:bodyPr>
            <a:normAutofit/>
          </a:bodyPr>
          <a:lstStyle/>
          <a:p>
            <a:endParaRPr lang="en-AU"/>
          </a:p>
        </p:txBody>
      </p:sp>
      <p:graphicFrame>
        <p:nvGraphicFramePr>
          <p:cNvPr id="6" name="Object 5"/>
          <p:cNvGraphicFramePr>
            <a:graphicFrameLocks noChangeAspect="1"/>
          </p:cNvGraphicFramePr>
          <p:nvPr>
            <p:extLst>
              <p:ext uri="{D42A27DB-BD31-4B8C-83A1-F6EECF244321}">
                <p14:modId xmlns:p14="http://schemas.microsoft.com/office/powerpoint/2010/main" val="1822526418"/>
              </p:ext>
            </p:extLst>
          </p:nvPr>
        </p:nvGraphicFramePr>
        <p:xfrm>
          <a:off x="5148064" y="1484784"/>
          <a:ext cx="3384376" cy="4789389"/>
        </p:xfrm>
        <a:graphic>
          <a:graphicData uri="http://schemas.openxmlformats.org/presentationml/2006/ole">
            <mc:AlternateContent xmlns:mc="http://schemas.openxmlformats.org/markup-compatibility/2006">
              <mc:Choice xmlns:v="urn:schemas-microsoft-com:vml" Requires="v">
                <p:oleObj spid="_x0000_s4112" name="Acrobat Document" r:id="rId3" imgW="5667172" imgH="8019870" progId="AcroExch.Document.7">
                  <p:embed/>
                </p:oleObj>
              </mc:Choice>
              <mc:Fallback>
                <p:oleObj name="Acrobat Document" r:id="rId3" imgW="5667172" imgH="8019870" progId="AcroExch.Document.7">
                  <p:embed/>
                  <p:pic>
                    <p:nvPicPr>
                      <p:cNvPr id="0" name=""/>
                      <p:cNvPicPr/>
                      <p:nvPr/>
                    </p:nvPicPr>
                    <p:blipFill>
                      <a:blip r:embed="rId4"/>
                      <a:stretch>
                        <a:fillRect/>
                      </a:stretch>
                    </p:blipFill>
                    <p:spPr>
                      <a:xfrm>
                        <a:off x="5148064" y="1484784"/>
                        <a:ext cx="3384376" cy="4789389"/>
                      </a:xfrm>
                      <a:prstGeom prst="rect">
                        <a:avLst/>
                      </a:prstGeom>
                    </p:spPr>
                  </p:pic>
                </p:oleObj>
              </mc:Fallback>
            </mc:AlternateContent>
          </a:graphicData>
        </a:graphic>
      </p:graphicFrame>
    </p:spTree>
    <p:extLst>
      <p:ext uri="{BB962C8B-B14F-4D97-AF65-F5344CB8AC3E}">
        <p14:creationId xmlns:p14="http://schemas.microsoft.com/office/powerpoint/2010/main" val="3406970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Access for training</a:t>
            </a:r>
            <a:endParaRPr lang="en-AU" b="1" dirty="0">
              <a:solidFill>
                <a:srgbClr val="002060"/>
              </a:solidFill>
            </a:endParaRPr>
          </a:p>
        </p:txBody>
      </p:sp>
      <p:sp>
        <p:nvSpPr>
          <p:cNvPr id="3" name="Content Placeholder 2"/>
          <p:cNvSpPr>
            <a:spLocks noGrp="1"/>
          </p:cNvSpPr>
          <p:nvPr>
            <p:ph idx="1"/>
          </p:nvPr>
        </p:nvSpPr>
        <p:spPr/>
        <p:txBody>
          <a:bodyPr>
            <a:normAutofit lnSpcReduction="10000"/>
          </a:bodyPr>
          <a:lstStyle/>
          <a:p>
            <a:r>
              <a:rPr lang="en-US" dirty="0" smtClean="0"/>
              <a:t>At present all horses access the training tracks via the tunnel.  </a:t>
            </a:r>
            <a:r>
              <a:rPr lang="en-US" b="1" dirty="0" smtClean="0">
                <a:solidFill>
                  <a:srgbClr val="FF0000"/>
                </a:solidFill>
              </a:rPr>
              <a:t>This is poor OH&amp;S practice</a:t>
            </a:r>
            <a:r>
              <a:rPr lang="en-US" b="1" dirty="0" smtClean="0"/>
              <a:t>.</a:t>
            </a:r>
          </a:p>
          <a:p>
            <a:r>
              <a:rPr lang="en-US" dirty="0" smtClean="0"/>
              <a:t>They still have to circumnavigate around the “trainers’ box” and then cross over several training tracks to access the one with the particular conditions which they require (dirt or grass, fast or slow etc.)</a:t>
            </a:r>
          </a:p>
          <a:p>
            <a:r>
              <a:rPr lang="en-US" dirty="0" smtClean="0"/>
              <a:t>All of the horses and their trainers are focused at the single location - the trainers’ tower.</a:t>
            </a:r>
            <a:endParaRPr lang="en-AU" dirty="0"/>
          </a:p>
        </p:txBody>
      </p:sp>
    </p:spTree>
    <p:extLst>
      <p:ext uri="{BB962C8B-B14F-4D97-AF65-F5344CB8AC3E}">
        <p14:creationId xmlns:p14="http://schemas.microsoft.com/office/powerpoint/2010/main" val="1132329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All horses circumnavigate this trainers’ tower and walk back 100 metres to the outside training track.  Most trainers don’t </a:t>
            </a:r>
            <a:r>
              <a:rPr lang="en-US" sz="2800" b="1" dirty="0" smtClean="0"/>
              <a:t>even use </a:t>
            </a:r>
            <a:r>
              <a:rPr lang="en-US" sz="2800" b="1" dirty="0" smtClean="0"/>
              <a:t>the tower.</a:t>
            </a:r>
            <a:endParaRPr lang="en-AU" sz="2800" b="1" dirty="0"/>
          </a:p>
        </p:txBody>
      </p:sp>
      <p:pic>
        <p:nvPicPr>
          <p:cNvPr id="5122" name="Picture 2" descr="H:\AAA CRR discussions Public Park etc\100526 various 062.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484784"/>
            <a:ext cx="6689717" cy="501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602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002060"/>
                </a:solidFill>
              </a:rPr>
              <a:t>Tired before they reach the training track!</a:t>
            </a:r>
            <a:endParaRPr lang="en-AU" b="1" dirty="0">
              <a:solidFill>
                <a:srgbClr val="002060"/>
              </a:solidFill>
            </a:endParaRPr>
          </a:p>
        </p:txBody>
      </p:sp>
      <p:sp>
        <p:nvSpPr>
          <p:cNvPr id="3" name="Content Placeholder 2"/>
          <p:cNvSpPr>
            <a:spLocks noGrp="1"/>
          </p:cNvSpPr>
          <p:nvPr>
            <p:ph idx="1"/>
          </p:nvPr>
        </p:nvSpPr>
        <p:spPr>
          <a:xfrm>
            <a:off x="179512" y="1268760"/>
            <a:ext cx="8784976" cy="5328592"/>
          </a:xfrm>
        </p:spPr>
        <p:txBody>
          <a:bodyPr>
            <a:noAutofit/>
          </a:bodyPr>
          <a:lstStyle/>
          <a:p>
            <a:r>
              <a:rPr lang="en-US" sz="3600" dirty="0" smtClean="0"/>
              <a:t>In particular the horses stabled on the south-eastern </a:t>
            </a:r>
            <a:r>
              <a:rPr lang="en-AU" sz="3600" dirty="0" smtClean="0"/>
              <a:t>Crown Land (Neerim Road) have to walk almost ¾ of a kilometre to </a:t>
            </a:r>
            <a:r>
              <a:rPr lang="en-AU" sz="3600" dirty="0" smtClean="0"/>
              <a:t>even reach </a:t>
            </a:r>
            <a:r>
              <a:rPr lang="en-AU" sz="3600" dirty="0" smtClean="0"/>
              <a:t>the training tracks.</a:t>
            </a:r>
          </a:p>
          <a:p>
            <a:r>
              <a:rPr lang="en-US" sz="3600" dirty="0" smtClean="0"/>
              <a:t>Why not access the training tracks directly opposite their stables?</a:t>
            </a:r>
          </a:p>
          <a:p>
            <a:r>
              <a:rPr lang="en-US" sz="3600" dirty="0" smtClean="0"/>
              <a:t>If it works for most tracks around the world.  Pre-1990 it worked for Caulfield.  It will work for the 200 stabled at Neerim Road.</a:t>
            </a:r>
          </a:p>
        </p:txBody>
      </p:sp>
    </p:spTree>
    <p:extLst>
      <p:ext uri="{BB962C8B-B14F-4D97-AF65-F5344CB8AC3E}">
        <p14:creationId xmlns:p14="http://schemas.microsoft.com/office/powerpoint/2010/main" val="2864167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40960" cy="1301006"/>
          </a:xfrm>
        </p:spPr>
        <p:txBody>
          <a:bodyPr>
            <a:normAutofit/>
          </a:bodyPr>
          <a:lstStyle/>
          <a:p>
            <a:r>
              <a:rPr lang="en-US" sz="2400" dirty="0" smtClean="0"/>
              <a:t>Every horse going to training from the Neerim Road stables has to follow the yellow line to the training tracks.  How much easier to follow the red line straight across the actual racetrack.</a:t>
            </a:r>
            <a:endParaRPr lang="en-AU" sz="2400" dirty="0"/>
          </a:p>
        </p:txBody>
      </p:sp>
      <p:graphicFrame>
        <p:nvGraphicFramePr>
          <p:cNvPr id="3" name="Object 2"/>
          <p:cNvGraphicFramePr>
            <a:graphicFrameLocks noChangeAspect="1"/>
          </p:cNvGraphicFramePr>
          <p:nvPr>
            <p:extLst>
              <p:ext uri="{D42A27DB-BD31-4B8C-83A1-F6EECF244321}">
                <p14:modId xmlns:p14="http://schemas.microsoft.com/office/powerpoint/2010/main" val="3735317532"/>
              </p:ext>
            </p:extLst>
          </p:nvPr>
        </p:nvGraphicFramePr>
        <p:xfrm>
          <a:off x="539552" y="1261828"/>
          <a:ext cx="7915522" cy="5596172"/>
        </p:xfrm>
        <a:graphic>
          <a:graphicData uri="http://schemas.openxmlformats.org/presentationml/2006/ole">
            <mc:AlternateContent xmlns:mc="http://schemas.openxmlformats.org/markup-compatibility/2006">
              <mc:Choice xmlns:v="urn:schemas-microsoft-com:vml" Requires="v">
                <p:oleObj spid="_x0000_s6158" name="Acrobat Document" r:id="rId3" imgW="11344072" imgH="8019870" progId="AcroExch.Document.7">
                  <p:embed/>
                </p:oleObj>
              </mc:Choice>
              <mc:Fallback>
                <p:oleObj name="Acrobat Document" r:id="rId3" imgW="11344072" imgH="8019870" progId="AcroExch.Document.7">
                  <p:embed/>
                  <p:pic>
                    <p:nvPicPr>
                      <p:cNvPr id="0" name=""/>
                      <p:cNvPicPr/>
                      <p:nvPr/>
                    </p:nvPicPr>
                    <p:blipFill>
                      <a:blip r:embed="rId4"/>
                      <a:stretch>
                        <a:fillRect/>
                      </a:stretch>
                    </p:blipFill>
                    <p:spPr>
                      <a:xfrm>
                        <a:off x="539552" y="1261828"/>
                        <a:ext cx="7915522" cy="5596172"/>
                      </a:xfrm>
                      <a:prstGeom prst="rect">
                        <a:avLst/>
                      </a:prstGeom>
                    </p:spPr>
                  </p:pic>
                </p:oleObj>
              </mc:Fallback>
            </mc:AlternateContent>
          </a:graphicData>
        </a:graphic>
      </p:graphicFrame>
      <p:sp>
        <p:nvSpPr>
          <p:cNvPr id="4" name="Freeform 3"/>
          <p:cNvSpPr/>
          <p:nvPr/>
        </p:nvSpPr>
        <p:spPr>
          <a:xfrm>
            <a:off x="3722914" y="2819400"/>
            <a:ext cx="3145972" cy="2852057"/>
          </a:xfrm>
          <a:custGeom>
            <a:avLst/>
            <a:gdLst>
              <a:gd name="connsiteX0" fmla="*/ 3145972 w 3145972"/>
              <a:gd name="connsiteY0" fmla="*/ 2852057 h 2852057"/>
              <a:gd name="connsiteX1" fmla="*/ 3145972 w 3145972"/>
              <a:gd name="connsiteY1" fmla="*/ 2852057 h 2852057"/>
              <a:gd name="connsiteX2" fmla="*/ 3091543 w 3145972"/>
              <a:gd name="connsiteY2" fmla="*/ 2699657 h 2852057"/>
              <a:gd name="connsiteX3" fmla="*/ 3069772 w 3145972"/>
              <a:gd name="connsiteY3" fmla="*/ 2623457 h 2852057"/>
              <a:gd name="connsiteX4" fmla="*/ 3058886 w 3145972"/>
              <a:gd name="connsiteY4" fmla="*/ 2405743 h 2852057"/>
              <a:gd name="connsiteX5" fmla="*/ 3048000 w 3145972"/>
              <a:gd name="connsiteY5" fmla="*/ 2373086 h 2852057"/>
              <a:gd name="connsiteX6" fmla="*/ 3015343 w 3145972"/>
              <a:gd name="connsiteY6" fmla="*/ 2351314 h 2852057"/>
              <a:gd name="connsiteX7" fmla="*/ 2939143 w 3145972"/>
              <a:gd name="connsiteY7" fmla="*/ 2340429 h 2852057"/>
              <a:gd name="connsiteX8" fmla="*/ 2775857 w 3145972"/>
              <a:gd name="connsiteY8" fmla="*/ 2329543 h 2852057"/>
              <a:gd name="connsiteX9" fmla="*/ 2623457 w 3145972"/>
              <a:gd name="connsiteY9" fmla="*/ 2307771 h 2852057"/>
              <a:gd name="connsiteX10" fmla="*/ 2536372 w 3145972"/>
              <a:gd name="connsiteY10" fmla="*/ 2296886 h 2852057"/>
              <a:gd name="connsiteX11" fmla="*/ 2481943 w 3145972"/>
              <a:gd name="connsiteY11" fmla="*/ 2286000 h 2852057"/>
              <a:gd name="connsiteX12" fmla="*/ 2394857 w 3145972"/>
              <a:gd name="connsiteY12" fmla="*/ 2264229 h 2852057"/>
              <a:gd name="connsiteX13" fmla="*/ 2231572 w 3145972"/>
              <a:gd name="connsiteY13" fmla="*/ 2242457 h 2852057"/>
              <a:gd name="connsiteX14" fmla="*/ 2100943 w 3145972"/>
              <a:gd name="connsiteY14" fmla="*/ 2231571 h 2852057"/>
              <a:gd name="connsiteX15" fmla="*/ 2068286 w 3145972"/>
              <a:gd name="connsiteY15" fmla="*/ 2220686 h 2852057"/>
              <a:gd name="connsiteX16" fmla="*/ 2046515 w 3145972"/>
              <a:gd name="connsiteY16" fmla="*/ 2198914 h 2852057"/>
              <a:gd name="connsiteX17" fmla="*/ 2013857 w 3145972"/>
              <a:gd name="connsiteY17" fmla="*/ 2177143 h 2852057"/>
              <a:gd name="connsiteX18" fmla="*/ 1992086 w 3145972"/>
              <a:gd name="connsiteY18" fmla="*/ 2155371 h 2852057"/>
              <a:gd name="connsiteX19" fmla="*/ 1959429 w 3145972"/>
              <a:gd name="connsiteY19" fmla="*/ 2144486 h 2852057"/>
              <a:gd name="connsiteX20" fmla="*/ 1894115 w 3145972"/>
              <a:gd name="connsiteY20" fmla="*/ 2100943 h 2852057"/>
              <a:gd name="connsiteX21" fmla="*/ 1741715 w 3145972"/>
              <a:gd name="connsiteY21" fmla="*/ 2079171 h 2852057"/>
              <a:gd name="connsiteX22" fmla="*/ 1643743 w 3145972"/>
              <a:gd name="connsiteY22" fmla="*/ 2035629 h 2852057"/>
              <a:gd name="connsiteX23" fmla="*/ 1600200 w 3145972"/>
              <a:gd name="connsiteY23" fmla="*/ 1992086 h 2852057"/>
              <a:gd name="connsiteX24" fmla="*/ 1578429 w 3145972"/>
              <a:gd name="connsiteY24" fmla="*/ 1970314 h 2852057"/>
              <a:gd name="connsiteX25" fmla="*/ 1534886 w 3145972"/>
              <a:gd name="connsiteY25" fmla="*/ 1905000 h 2852057"/>
              <a:gd name="connsiteX26" fmla="*/ 1513115 w 3145972"/>
              <a:gd name="connsiteY26" fmla="*/ 1872343 h 2852057"/>
              <a:gd name="connsiteX27" fmla="*/ 1480457 w 3145972"/>
              <a:gd name="connsiteY27" fmla="*/ 1850571 h 2852057"/>
              <a:gd name="connsiteX28" fmla="*/ 1469572 w 3145972"/>
              <a:gd name="connsiteY28" fmla="*/ 1817914 h 2852057"/>
              <a:gd name="connsiteX29" fmla="*/ 1447800 w 3145972"/>
              <a:gd name="connsiteY29" fmla="*/ 1796143 h 2852057"/>
              <a:gd name="connsiteX30" fmla="*/ 1426029 w 3145972"/>
              <a:gd name="connsiteY30" fmla="*/ 1719943 h 2852057"/>
              <a:gd name="connsiteX31" fmla="*/ 1404257 w 3145972"/>
              <a:gd name="connsiteY31" fmla="*/ 1698171 h 2852057"/>
              <a:gd name="connsiteX32" fmla="*/ 1393372 w 3145972"/>
              <a:gd name="connsiteY32" fmla="*/ 1654629 h 2852057"/>
              <a:gd name="connsiteX33" fmla="*/ 1371600 w 3145972"/>
              <a:gd name="connsiteY33" fmla="*/ 1556657 h 2852057"/>
              <a:gd name="connsiteX34" fmla="*/ 1349829 w 3145972"/>
              <a:gd name="connsiteY34" fmla="*/ 1524000 h 2852057"/>
              <a:gd name="connsiteX35" fmla="*/ 1328057 w 3145972"/>
              <a:gd name="connsiteY35" fmla="*/ 1502229 h 2852057"/>
              <a:gd name="connsiteX36" fmla="*/ 1295400 w 3145972"/>
              <a:gd name="connsiteY36" fmla="*/ 1491343 h 2852057"/>
              <a:gd name="connsiteX37" fmla="*/ 1240972 w 3145972"/>
              <a:gd name="connsiteY37" fmla="*/ 1447800 h 2852057"/>
              <a:gd name="connsiteX38" fmla="*/ 1197429 w 3145972"/>
              <a:gd name="connsiteY38" fmla="*/ 1404257 h 2852057"/>
              <a:gd name="connsiteX39" fmla="*/ 1153886 w 3145972"/>
              <a:gd name="connsiteY39" fmla="*/ 1360714 h 2852057"/>
              <a:gd name="connsiteX40" fmla="*/ 1132115 w 3145972"/>
              <a:gd name="connsiteY40" fmla="*/ 1328057 h 2852057"/>
              <a:gd name="connsiteX41" fmla="*/ 1088572 w 3145972"/>
              <a:gd name="connsiteY41" fmla="*/ 1284514 h 2852057"/>
              <a:gd name="connsiteX42" fmla="*/ 1066800 w 3145972"/>
              <a:gd name="connsiteY42" fmla="*/ 1262743 h 2852057"/>
              <a:gd name="connsiteX43" fmla="*/ 1034143 w 3145972"/>
              <a:gd name="connsiteY43" fmla="*/ 1240971 h 2852057"/>
              <a:gd name="connsiteX44" fmla="*/ 1023257 w 3145972"/>
              <a:gd name="connsiteY44" fmla="*/ 1208314 h 2852057"/>
              <a:gd name="connsiteX45" fmla="*/ 990600 w 3145972"/>
              <a:gd name="connsiteY45" fmla="*/ 1197429 h 2852057"/>
              <a:gd name="connsiteX46" fmla="*/ 968829 w 3145972"/>
              <a:gd name="connsiteY46" fmla="*/ 1132114 h 2852057"/>
              <a:gd name="connsiteX47" fmla="*/ 957943 w 3145972"/>
              <a:gd name="connsiteY47" fmla="*/ 1099457 h 2852057"/>
              <a:gd name="connsiteX48" fmla="*/ 947057 w 3145972"/>
              <a:gd name="connsiteY48" fmla="*/ 1066800 h 2852057"/>
              <a:gd name="connsiteX49" fmla="*/ 914400 w 3145972"/>
              <a:gd name="connsiteY49" fmla="*/ 1045029 h 2852057"/>
              <a:gd name="connsiteX50" fmla="*/ 903515 w 3145972"/>
              <a:gd name="connsiteY50" fmla="*/ 1012371 h 2852057"/>
              <a:gd name="connsiteX51" fmla="*/ 849086 w 3145972"/>
              <a:gd name="connsiteY51" fmla="*/ 968829 h 2852057"/>
              <a:gd name="connsiteX52" fmla="*/ 816429 w 3145972"/>
              <a:gd name="connsiteY52" fmla="*/ 903514 h 2852057"/>
              <a:gd name="connsiteX53" fmla="*/ 696686 w 3145972"/>
              <a:gd name="connsiteY53" fmla="*/ 870857 h 2852057"/>
              <a:gd name="connsiteX54" fmla="*/ 620486 w 3145972"/>
              <a:gd name="connsiteY54" fmla="*/ 881743 h 2852057"/>
              <a:gd name="connsiteX55" fmla="*/ 555172 w 3145972"/>
              <a:gd name="connsiteY55" fmla="*/ 903514 h 2852057"/>
              <a:gd name="connsiteX56" fmla="*/ 413657 w 3145972"/>
              <a:gd name="connsiteY56" fmla="*/ 925286 h 2852057"/>
              <a:gd name="connsiteX57" fmla="*/ 348343 w 3145972"/>
              <a:gd name="connsiteY57" fmla="*/ 947057 h 2852057"/>
              <a:gd name="connsiteX58" fmla="*/ 315686 w 3145972"/>
              <a:gd name="connsiteY58" fmla="*/ 957943 h 2852057"/>
              <a:gd name="connsiteX59" fmla="*/ 272143 w 3145972"/>
              <a:gd name="connsiteY59" fmla="*/ 968829 h 2852057"/>
              <a:gd name="connsiteX60" fmla="*/ 174172 w 3145972"/>
              <a:gd name="connsiteY60" fmla="*/ 979714 h 2852057"/>
              <a:gd name="connsiteX61" fmla="*/ 43543 w 3145972"/>
              <a:gd name="connsiteY61" fmla="*/ 968829 h 2852057"/>
              <a:gd name="connsiteX62" fmla="*/ 0 w 3145972"/>
              <a:gd name="connsiteY62" fmla="*/ 925286 h 2852057"/>
              <a:gd name="connsiteX63" fmla="*/ 10886 w 3145972"/>
              <a:gd name="connsiteY63" fmla="*/ 892629 h 2852057"/>
              <a:gd name="connsiteX64" fmla="*/ 43543 w 3145972"/>
              <a:gd name="connsiteY64" fmla="*/ 881743 h 2852057"/>
              <a:gd name="connsiteX65" fmla="*/ 185057 w 3145972"/>
              <a:gd name="connsiteY65" fmla="*/ 870857 h 2852057"/>
              <a:gd name="connsiteX66" fmla="*/ 293915 w 3145972"/>
              <a:gd name="connsiteY66" fmla="*/ 838200 h 2852057"/>
              <a:gd name="connsiteX67" fmla="*/ 326572 w 3145972"/>
              <a:gd name="connsiteY67" fmla="*/ 827314 h 2852057"/>
              <a:gd name="connsiteX68" fmla="*/ 489857 w 3145972"/>
              <a:gd name="connsiteY68" fmla="*/ 816429 h 2852057"/>
              <a:gd name="connsiteX69" fmla="*/ 587829 w 3145972"/>
              <a:gd name="connsiteY69" fmla="*/ 783771 h 2852057"/>
              <a:gd name="connsiteX70" fmla="*/ 620486 w 3145972"/>
              <a:gd name="connsiteY70" fmla="*/ 772886 h 2852057"/>
              <a:gd name="connsiteX71" fmla="*/ 653143 w 3145972"/>
              <a:gd name="connsiteY71" fmla="*/ 762000 h 2852057"/>
              <a:gd name="connsiteX72" fmla="*/ 664029 w 3145972"/>
              <a:gd name="connsiteY72" fmla="*/ 729343 h 2852057"/>
              <a:gd name="connsiteX73" fmla="*/ 696686 w 3145972"/>
              <a:gd name="connsiteY73" fmla="*/ 718457 h 2852057"/>
              <a:gd name="connsiteX74" fmla="*/ 762000 w 3145972"/>
              <a:gd name="connsiteY74" fmla="*/ 685800 h 2852057"/>
              <a:gd name="connsiteX75" fmla="*/ 783772 w 3145972"/>
              <a:gd name="connsiteY75" fmla="*/ 664029 h 2852057"/>
              <a:gd name="connsiteX76" fmla="*/ 849086 w 3145972"/>
              <a:gd name="connsiteY76" fmla="*/ 642257 h 2852057"/>
              <a:gd name="connsiteX77" fmla="*/ 914400 w 3145972"/>
              <a:gd name="connsiteY77" fmla="*/ 598714 h 2852057"/>
              <a:gd name="connsiteX78" fmla="*/ 936172 w 3145972"/>
              <a:gd name="connsiteY78" fmla="*/ 576943 h 2852057"/>
              <a:gd name="connsiteX79" fmla="*/ 968829 w 3145972"/>
              <a:gd name="connsiteY79" fmla="*/ 566057 h 2852057"/>
              <a:gd name="connsiteX80" fmla="*/ 1001486 w 3145972"/>
              <a:gd name="connsiteY80" fmla="*/ 544286 h 2852057"/>
              <a:gd name="connsiteX81" fmla="*/ 1023257 w 3145972"/>
              <a:gd name="connsiteY81" fmla="*/ 522514 h 2852057"/>
              <a:gd name="connsiteX82" fmla="*/ 1121229 w 3145972"/>
              <a:gd name="connsiteY82" fmla="*/ 500743 h 2852057"/>
              <a:gd name="connsiteX83" fmla="*/ 1175657 w 3145972"/>
              <a:gd name="connsiteY83" fmla="*/ 489857 h 2852057"/>
              <a:gd name="connsiteX84" fmla="*/ 1230086 w 3145972"/>
              <a:gd name="connsiteY84" fmla="*/ 446314 h 2852057"/>
              <a:gd name="connsiteX85" fmla="*/ 1306286 w 3145972"/>
              <a:gd name="connsiteY85" fmla="*/ 391886 h 2852057"/>
              <a:gd name="connsiteX86" fmla="*/ 1349829 w 3145972"/>
              <a:gd name="connsiteY86" fmla="*/ 359229 h 2852057"/>
              <a:gd name="connsiteX87" fmla="*/ 1415143 w 3145972"/>
              <a:gd name="connsiteY87" fmla="*/ 315686 h 2852057"/>
              <a:gd name="connsiteX88" fmla="*/ 1513115 w 3145972"/>
              <a:gd name="connsiteY88" fmla="*/ 272143 h 2852057"/>
              <a:gd name="connsiteX89" fmla="*/ 1545772 w 3145972"/>
              <a:gd name="connsiteY89" fmla="*/ 261257 h 2852057"/>
              <a:gd name="connsiteX90" fmla="*/ 1665515 w 3145972"/>
              <a:gd name="connsiteY90" fmla="*/ 239486 h 2852057"/>
              <a:gd name="connsiteX91" fmla="*/ 1698172 w 3145972"/>
              <a:gd name="connsiteY91" fmla="*/ 217714 h 2852057"/>
              <a:gd name="connsiteX92" fmla="*/ 1763486 w 3145972"/>
              <a:gd name="connsiteY92" fmla="*/ 195943 h 2852057"/>
              <a:gd name="connsiteX93" fmla="*/ 1839686 w 3145972"/>
              <a:gd name="connsiteY93" fmla="*/ 130629 h 2852057"/>
              <a:gd name="connsiteX94" fmla="*/ 1861457 w 3145972"/>
              <a:gd name="connsiteY94" fmla="*/ 97971 h 2852057"/>
              <a:gd name="connsiteX95" fmla="*/ 1861457 w 3145972"/>
              <a:gd name="connsiteY95" fmla="*/ 10886 h 2852057"/>
              <a:gd name="connsiteX96" fmla="*/ 1828800 w 3145972"/>
              <a:gd name="connsiteY96" fmla="*/ 0 h 2852057"/>
              <a:gd name="connsiteX97" fmla="*/ 1687286 w 3145972"/>
              <a:gd name="connsiteY97" fmla="*/ 10886 h 2852057"/>
              <a:gd name="connsiteX98" fmla="*/ 1632857 w 3145972"/>
              <a:gd name="connsiteY98" fmla="*/ 76200 h 2852057"/>
              <a:gd name="connsiteX99" fmla="*/ 1556657 w 3145972"/>
              <a:gd name="connsiteY99" fmla="*/ 152400 h 2852057"/>
              <a:gd name="connsiteX100" fmla="*/ 1524000 w 3145972"/>
              <a:gd name="connsiteY100" fmla="*/ 185057 h 2852057"/>
              <a:gd name="connsiteX101" fmla="*/ 1502229 w 3145972"/>
              <a:gd name="connsiteY101" fmla="*/ 206829 h 2852057"/>
              <a:gd name="connsiteX102" fmla="*/ 1469572 w 3145972"/>
              <a:gd name="connsiteY102" fmla="*/ 217714 h 2852057"/>
              <a:gd name="connsiteX103" fmla="*/ 1447800 w 3145972"/>
              <a:gd name="connsiteY103" fmla="*/ 239486 h 2852057"/>
              <a:gd name="connsiteX104" fmla="*/ 1371600 w 3145972"/>
              <a:gd name="connsiteY104" fmla="*/ 283029 h 2852057"/>
              <a:gd name="connsiteX105" fmla="*/ 1306286 w 3145972"/>
              <a:gd name="connsiteY105" fmla="*/ 348343 h 2852057"/>
              <a:gd name="connsiteX106" fmla="*/ 1273629 w 3145972"/>
              <a:gd name="connsiteY106" fmla="*/ 348343 h 2852057"/>
              <a:gd name="connsiteX107" fmla="*/ 1284515 w 3145972"/>
              <a:gd name="connsiteY107" fmla="*/ 359229 h 2852057"/>
              <a:gd name="connsiteX108" fmla="*/ 1393372 w 3145972"/>
              <a:gd name="connsiteY108" fmla="*/ 283029 h 2852057"/>
              <a:gd name="connsiteX109" fmla="*/ 1404257 w 3145972"/>
              <a:gd name="connsiteY109" fmla="*/ 293914 h 285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145972" h="2852057">
                <a:moveTo>
                  <a:pt x="3145972" y="2852057"/>
                </a:moveTo>
                <a:lnTo>
                  <a:pt x="3145972" y="2852057"/>
                </a:lnTo>
                <a:cubicBezTo>
                  <a:pt x="3137253" y="2828805"/>
                  <a:pt x="3099435" y="2731224"/>
                  <a:pt x="3091543" y="2699657"/>
                </a:cubicBezTo>
                <a:cubicBezTo>
                  <a:pt x="3077874" y="2644982"/>
                  <a:pt x="3085388" y="2670307"/>
                  <a:pt x="3069772" y="2623457"/>
                </a:cubicBezTo>
                <a:cubicBezTo>
                  <a:pt x="3066143" y="2550886"/>
                  <a:pt x="3065181" y="2478132"/>
                  <a:pt x="3058886" y="2405743"/>
                </a:cubicBezTo>
                <a:cubicBezTo>
                  <a:pt x="3057892" y="2394312"/>
                  <a:pt x="3055168" y="2382046"/>
                  <a:pt x="3048000" y="2373086"/>
                </a:cubicBezTo>
                <a:cubicBezTo>
                  <a:pt x="3039827" y="2362870"/>
                  <a:pt x="3027874" y="2355073"/>
                  <a:pt x="3015343" y="2351314"/>
                </a:cubicBezTo>
                <a:cubicBezTo>
                  <a:pt x="2990767" y="2343941"/>
                  <a:pt x="2964695" y="2342752"/>
                  <a:pt x="2939143" y="2340429"/>
                </a:cubicBezTo>
                <a:cubicBezTo>
                  <a:pt x="2884818" y="2335490"/>
                  <a:pt x="2830286" y="2333172"/>
                  <a:pt x="2775857" y="2329543"/>
                </a:cubicBezTo>
                <a:lnTo>
                  <a:pt x="2623457" y="2307771"/>
                </a:lnTo>
                <a:cubicBezTo>
                  <a:pt x="2594429" y="2304143"/>
                  <a:pt x="2565286" y="2301334"/>
                  <a:pt x="2536372" y="2296886"/>
                </a:cubicBezTo>
                <a:cubicBezTo>
                  <a:pt x="2518085" y="2294073"/>
                  <a:pt x="2499972" y="2290160"/>
                  <a:pt x="2481943" y="2286000"/>
                </a:cubicBezTo>
                <a:cubicBezTo>
                  <a:pt x="2452787" y="2279272"/>
                  <a:pt x="2424478" y="2268461"/>
                  <a:pt x="2394857" y="2264229"/>
                </a:cubicBezTo>
                <a:cubicBezTo>
                  <a:pt x="2347279" y="2257432"/>
                  <a:pt x="2278463" y="2247146"/>
                  <a:pt x="2231572" y="2242457"/>
                </a:cubicBezTo>
                <a:cubicBezTo>
                  <a:pt x="2188095" y="2238109"/>
                  <a:pt x="2144486" y="2235200"/>
                  <a:pt x="2100943" y="2231571"/>
                </a:cubicBezTo>
                <a:cubicBezTo>
                  <a:pt x="2090057" y="2227943"/>
                  <a:pt x="2078125" y="2226590"/>
                  <a:pt x="2068286" y="2220686"/>
                </a:cubicBezTo>
                <a:cubicBezTo>
                  <a:pt x="2059485" y="2215406"/>
                  <a:pt x="2054529" y="2205325"/>
                  <a:pt x="2046515" y="2198914"/>
                </a:cubicBezTo>
                <a:cubicBezTo>
                  <a:pt x="2036299" y="2190741"/>
                  <a:pt x="2024073" y="2185316"/>
                  <a:pt x="2013857" y="2177143"/>
                </a:cubicBezTo>
                <a:cubicBezTo>
                  <a:pt x="2005843" y="2170732"/>
                  <a:pt x="2000887" y="2160651"/>
                  <a:pt x="1992086" y="2155371"/>
                </a:cubicBezTo>
                <a:cubicBezTo>
                  <a:pt x="1982247" y="2149467"/>
                  <a:pt x="1970315" y="2148114"/>
                  <a:pt x="1959429" y="2144486"/>
                </a:cubicBezTo>
                <a:cubicBezTo>
                  <a:pt x="1937658" y="2129972"/>
                  <a:pt x="1919500" y="2107289"/>
                  <a:pt x="1894115" y="2100943"/>
                </a:cubicBezTo>
                <a:cubicBezTo>
                  <a:pt x="1815194" y="2081212"/>
                  <a:pt x="1865459" y="2091546"/>
                  <a:pt x="1741715" y="2079171"/>
                </a:cubicBezTo>
                <a:cubicBezTo>
                  <a:pt x="1697000" y="2064267"/>
                  <a:pt x="1676676" y="2063857"/>
                  <a:pt x="1643743" y="2035629"/>
                </a:cubicBezTo>
                <a:cubicBezTo>
                  <a:pt x="1628158" y="2022271"/>
                  <a:pt x="1614714" y="2006600"/>
                  <a:pt x="1600200" y="1992086"/>
                </a:cubicBezTo>
                <a:cubicBezTo>
                  <a:pt x="1592943" y="1984829"/>
                  <a:pt x="1584122" y="1978853"/>
                  <a:pt x="1578429" y="1970314"/>
                </a:cubicBezTo>
                <a:lnTo>
                  <a:pt x="1534886" y="1905000"/>
                </a:lnTo>
                <a:cubicBezTo>
                  <a:pt x="1527629" y="1894114"/>
                  <a:pt x="1524001" y="1879600"/>
                  <a:pt x="1513115" y="1872343"/>
                </a:cubicBezTo>
                <a:lnTo>
                  <a:pt x="1480457" y="1850571"/>
                </a:lnTo>
                <a:cubicBezTo>
                  <a:pt x="1476829" y="1839685"/>
                  <a:pt x="1475476" y="1827753"/>
                  <a:pt x="1469572" y="1817914"/>
                </a:cubicBezTo>
                <a:cubicBezTo>
                  <a:pt x="1464292" y="1809113"/>
                  <a:pt x="1452390" y="1805323"/>
                  <a:pt x="1447800" y="1796143"/>
                </a:cubicBezTo>
                <a:cubicBezTo>
                  <a:pt x="1433560" y="1767663"/>
                  <a:pt x="1442085" y="1746703"/>
                  <a:pt x="1426029" y="1719943"/>
                </a:cubicBezTo>
                <a:cubicBezTo>
                  <a:pt x="1420748" y="1711142"/>
                  <a:pt x="1411514" y="1705428"/>
                  <a:pt x="1404257" y="1698171"/>
                </a:cubicBezTo>
                <a:cubicBezTo>
                  <a:pt x="1400629" y="1683657"/>
                  <a:pt x="1396306" y="1669299"/>
                  <a:pt x="1393372" y="1654629"/>
                </a:cubicBezTo>
                <a:cubicBezTo>
                  <a:pt x="1387797" y="1626754"/>
                  <a:pt x="1385724" y="1584905"/>
                  <a:pt x="1371600" y="1556657"/>
                </a:cubicBezTo>
                <a:cubicBezTo>
                  <a:pt x="1365749" y="1544955"/>
                  <a:pt x="1358002" y="1534216"/>
                  <a:pt x="1349829" y="1524000"/>
                </a:cubicBezTo>
                <a:cubicBezTo>
                  <a:pt x="1343418" y="1515986"/>
                  <a:pt x="1336858" y="1507509"/>
                  <a:pt x="1328057" y="1502229"/>
                </a:cubicBezTo>
                <a:cubicBezTo>
                  <a:pt x="1318218" y="1496325"/>
                  <a:pt x="1306286" y="1494972"/>
                  <a:pt x="1295400" y="1491343"/>
                </a:cubicBezTo>
                <a:cubicBezTo>
                  <a:pt x="1221302" y="1417241"/>
                  <a:pt x="1337080" y="1530178"/>
                  <a:pt x="1240972" y="1447800"/>
                </a:cubicBezTo>
                <a:cubicBezTo>
                  <a:pt x="1225387" y="1434442"/>
                  <a:pt x="1211943" y="1418771"/>
                  <a:pt x="1197429" y="1404257"/>
                </a:cubicBezTo>
                <a:lnTo>
                  <a:pt x="1153886" y="1360714"/>
                </a:lnTo>
                <a:cubicBezTo>
                  <a:pt x="1146629" y="1349828"/>
                  <a:pt x="1140629" y="1337990"/>
                  <a:pt x="1132115" y="1328057"/>
                </a:cubicBezTo>
                <a:cubicBezTo>
                  <a:pt x="1118757" y="1312472"/>
                  <a:pt x="1103086" y="1299028"/>
                  <a:pt x="1088572" y="1284514"/>
                </a:cubicBezTo>
                <a:cubicBezTo>
                  <a:pt x="1081315" y="1277257"/>
                  <a:pt x="1075339" y="1268436"/>
                  <a:pt x="1066800" y="1262743"/>
                </a:cubicBezTo>
                <a:lnTo>
                  <a:pt x="1034143" y="1240971"/>
                </a:lnTo>
                <a:cubicBezTo>
                  <a:pt x="1030514" y="1230085"/>
                  <a:pt x="1031371" y="1216428"/>
                  <a:pt x="1023257" y="1208314"/>
                </a:cubicBezTo>
                <a:cubicBezTo>
                  <a:pt x="1015143" y="1200200"/>
                  <a:pt x="997269" y="1206766"/>
                  <a:pt x="990600" y="1197429"/>
                </a:cubicBezTo>
                <a:cubicBezTo>
                  <a:pt x="977261" y="1178754"/>
                  <a:pt x="976086" y="1153886"/>
                  <a:pt x="968829" y="1132114"/>
                </a:cubicBezTo>
                <a:lnTo>
                  <a:pt x="957943" y="1099457"/>
                </a:lnTo>
                <a:cubicBezTo>
                  <a:pt x="954314" y="1088571"/>
                  <a:pt x="956604" y="1073165"/>
                  <a:pt x="947057" y="1066800"/>
                </a:cubicBezTo>
                <a:lnTo>
                  <a:pt x="914400" y="1045029"/>
                </a:lnTo>
                <a:cubicBezTo>
                  <a:pt x="910772" y="1034143"/>
                  <a:pt x="909419" y="1022211"/>
                  <a:pt x="903515" y="1012371"/>
                </a:cubicBezTo>
                <a:cubicBezTo>
                  <a:pt x="893175" y="995138"/>
                  <a:pt x="863916" y="978716"/>
                  <a:pt x="849086" y="968829"/>
                </a:cubicBezTo>
                <a:cubicBezTo>
                  <a:pt x="843155" y="951036"/>
                  <a:pt x="834199" y="914620"/>
                  <a:pt x="816429" y="903514"/>
                </a:cubicBezTo>
                <a:cubicBezTo>
                  <a:pt x="790433" y="887267"/>
                  <a:pt x="727767" y="877073"/>
                  <a:pt x="696686" y="870857"/>
                </a:cubicBezTo>
                <a:cubicBezTo>
                  <a:pt x="671286" y="874486"/>
                  <a:pt x="645487" y="875974"/>
                  <a:pt x="620486" y="881743"/>
                </a:cubicBezTo>
                <a:cubicBezTo>
                  <a:pt x="598125" y="886903"/>
                  <a:pt x="577944" y="900667"/>
                  <a:pt x="555172" y="903514"/>
                </a:cubicBezTo>
                <a:cubicBezTo>
                  <a:pt x="514421" y="908608"/>
                  <a:pt x="455856" y="913777"/>
                  <a:pt x="413657" y="925286"/>
                </a:cubicBezTo>
                <a:cubicBezTo>
                  <a:pt x="391517" y="931324"/>
                  <a:pt x="370114" y="939800"/>
                  <a:pt x="348343" y="947057"/>
                </a:cubicBezTo>
                <a:cubicBezTo>
                  <a:pt x="337457" y="950686"/>
                  <a:pt x="326818" y="955160"/>
                  <a:pt x="315686" y="957943"/>
                </a:cubicBezTo>
                <a:cubicBezTo>
                  <a:pt x="301172" y="961572"/>
                  <a:pt x="286930" y="966554"/>
                  <a:pt x="272143" y="968829"/>
                </a:cubicBezTo>
                <a:cubicBezTo>
                  <a:pt x="239667" y="973825"/>
                  <a:pt x="206829" y="976086"/>
                  <a:pt x="174172" y="979714"/>
                </a:cubicBezTo>
                <a:cubicBezTo>
                  <a:pt x="130629" y="976086"/>
                  <a:pt x="85248" y="981862"/>
                  <a:pt x="43543" y="968829"/>
                </a:cubicBezTo>
                <a:cubicBezTo>
                  <a:pt x="23951" y="962707"/>
                  <a:pt x="0" y="925286"/>
                  <a:pt x="0" y="925286"/>
                </a:cubicBezTo>
                <a:cubicBezTo>
                  <a:pt x="3629" y="914400"/>
                  <a:pt x="2772" y="900743"/>
                  <a:pt x="10886" y="892629"/>
                </a:cubicBezTo>
                <a:cubicBezTo>
                  <a:pt x="19000" y="884515"/>
                  <a:pt x="32157" y="883166"/>
                  <a:pt x="43543" y="881743"/>
                </a:cubicBezTo>
                <a:cubicBezTo>
                  <a:pt x="90488" y="875875"/>
                  <a:pt x="137886" y="874486"/>
                  <a:pt x="185057" y="870857"/>
                </a:cubicBezTo>
                <a:cubicBezTo>
                  <a:pt x="250860" y="854406"/>
                  <a:pt x="214413" y="864700"/>
                  <a:pt x="293915" y="838200"/>
                </a:cubicBezTo>
                <a:cubicBezTo>
                  <a:pt x="304801" y="834571"/>
                  <a:pt x="315123" y="828077"/>
                  <a:pt x="326572" y="827314"/>
                </a:cubicBezTo>
                <a:lnTo>
                  <a:pt x="489857" y="816429"/>
                </a:lnTo>
                <a:lnTo>
                  <a:pt x="587829" y="783771"/>
                </a:lnTo>
                <a:lnTo>
                  <a:pt x="620486" y="772886"/>
                </a:lnTo>
                <a:lnTo>
                  <a:pt x="653143" y="762000"/>
                </a:lnTo>
                <a:cubicBezTo>
                  <a:pt x="656772" y="751114"/>
                  <a:pt x="655915" y="737457"/>
                  <a:pt x="664029" y="729343"/>
                </a:cubicBezTo>
                <a:cubicBezTo>
                  <a:pt x="672143" y="721229"/>
                  <a:pt x="686423" y="723589"/>
                  <a:pt x="696686" y="718457"/>
                </a:cubicBezTo>
                <a:cubicBezTo>
                  <a:pt x="781095" y="676253"/>
                  <a:pt x="679916" y="713162"/>
                  <a:pt x="762000" y="685800"/>
                </a:cubicBezTo>
                <a:cubicBezTo>
                  <a:pt x="769257" y="678543"/>
                  <a:pt x="774592" y="668619"/>
                  <a:pt x="783772" y="664029"/>
                </a:cubicBezTo>
                <a:cubicBezTo>
                  <a:pt x="804298" y="653766"/>
                  <a:pt x="849086" y="642257"/>
                  <a:pt x="849086" y="642257"/>
                </a:cubicBezTo>
                <a:cubicBezTo>
                  <a:pt x="932125" y="559218"/>
                  <a:pt x="835633" y="645973"/>
                  <a:pt x="914400" y="598714"/>
                </a:cubicBezTo>
                <a:cubicBezTo>
                  <a:pt x="923201" y="593434"/>
                  <a:pt x="927371" y="582223"/>
                  <a:pt x="936172" y="576943"/>
                </a:cubicBezTo>
                <a:cubicBezTo>
                  <a:pt x="946011" y="571039"/>
                  <a:pt x="958566" y="571189"/>
                  <a:pt x="968829" y="566057"/>
                </a:cubicBezTo>
                <a:cubicBezTo>
                  <a:pt x="980531" y="560206"/>
                  <a:pt x="991270" y="552459"/>
                  <a:pt x="1001486" y="544286"/>
                </a:cubicBezTo>
                <a:cubicBezTo>
                  <a:pt x="1009500" y="537875"/>
                  <a:pt x="1014456" y="527794"/>
                  <a:pt x="1023257" y="522514"/>
                </a:cubicBezTo>
                <a:cubicBezTo>
                  <a:pt x="1044116" y="509999"/>
                  <a:pt x="1107569" y="503227"/>
                  <a:pt x="1121229" y="500743"/>
                </a:cubicBezTo>
                <a:cubicBezTo>
                  <a:pt x="1139433" y="497433"/>
                  <a:pt x="1157514" y="493486"/>
                  <a:pt x="1175657" y="489857"/>
                </a:cubicBezTo>
                <a:cubicBezTo>
                  <a:pt x="1256399" y="436031"/>
                  <a:pt x="1168043" y="498017"/>
                  <a:pt x="1230086" y="446314"/>
                </a:cubicBezTo>
                <a:cubicBezTo>
                  <a:pt x="1272774" y="410741"/>
                  <a:pt x="1266697" y="420163"/>
                  <a:pt x="1306286" y="391886"/>
                </a:cubicBezTo>
                <a:cubicBezTo>
                  <a:pt x="1321050" y="381341"/>
                  <a:pt x="1334966" y="369633"/>
                  <a:pt x="1349829" y="359229"/>
                </a:cubicBezTo>
                <a:cubicBezTo>
                  <a:pt x="1371265" y="344224"/>
                  <a:pt x="1390320" y="323961"/>
                  <a:pt x="1415143" y="315686"/>
                </a:cubicBezTo>
                <a:cubicBezTo>
                  <a:pt x="1583646" y="259517"/>
                  <a:pt x="1409610" y="323894"/>
                  <a:pt x="1513115" y="272143"/>
                </a:cubicBezTo>
                <a:cubicBezTo>
                  <a:pt x="1523378" y="267011"/>
                  <a:pt x="1534739" y="264409"/>
                  <a:pt x="1545772" y="261257"/>
                </a:cubicBezTo>
                <a:cubicBezTo>
                  <a:pt x="1597099" y="246592"/>
                  <a:pt x="1603843" y="248296"/>
                  <a:pt x="1665515" y="239486"/>
                </a:cubicBezTo>
                <a:cubicBezTo>
                  <a:pt x="1676401" y="232229"/>
                  <a:pt x="1686217" y="223028"/>
                  <a:pt x="1698172" y="217714"/>
                </a:cubicBezTo>
                <a:cubicBezTo>
                  <a:pt x="1719143" y="208393"/>
                  <a:pt x="1763486" y="195943"/>
                  <a:pt x="1763486" y="195943"/>
                </a:cubicBezTo>
                <a:cubicBezTo>
                  <a:pt x="1816280" y="143149"/>
                  <a:pt x="1789950" y="163786"/>
                  <a:pt x="1839686" y="130629"/>
                </a:cubicBezTo>
                <a:cubicBezTo>
                  <a:pt x="1846943" y="119743"/>
                  <a:pt x="1855606" y="109673"/>
                  <a:pt x="1861457" y="97971"/>
                </a:cubicBezTo>
                <a:cubicBezTo>
                  <a:pt x="1874829" y="71227"/>
                  <a:pt x="1880019" y="38729"/>
                  <a:pt x="1861457" y="10886"/>
                </a:cubicBezTo>
                <a:cubicBezTo>
                  <a:pt x="1855092" y="1339"/>
                  <a:pt x="1839686" y="3629"/>
                  <a:pt x="1828800" y="0"/>
                </a:cubicBezTo>
                <a:cubicBezTo>
                  <a:pt x="1781629" y="3629"/>
                  <a:pt x="1733184" y="-589"/>
                  <a:pt x="1687286" y="10886"/>
                </a:cubicBezTo>
                <a:cubicBezTo>
                  <a:pt x="1666316" y="16129"/>
                  <a:pt x="1645375" y="61894"/>
                  <a:pt x="1632857" y="76200"/>
                </a:cubicBezTo>
                <a:cubicBezTo>
                  <a:pt x="1632822" y="76240"/>
                  <a:pt x="1571912" y="137145"/>
                  <a:pt x="1556657" y="152400"/>
                </a:cubicBezTo>
                <a:lnTo>
                  <a:pt x="1524000" y="185057"/>
                </a:lnTo>
                <a:cubicBezTo>
                  <a:pt x="1516743" y="192314"/>
                  <a:pt x="1511966" y="203584"/>
                  <a:pt x="1502229" y="206829"/>
                </a:cubicBezTo>
                <a:lnTo>
                  <a:pt x="1469572" y="217714"/>
                </a:lnTo>
                <a:cubicBezTo>
                  <a:pt x="1462315" y="224971"/>
                  <a:pt x="1456340" y="233793"/>
                  <a:pt x="1447800" y="239486"/>
                </a:cubicBezTo>
                <a:cubicBezTo>
                  <a:pt x="1422180" y="256566"/>
                  <a:pt x="1393874" y="260755"/>
                  <a:pt x="1371600" y="283029"/>
                </a:cubicBezTo>
                <a:cubicBezTo>
                  <a:pt x="1290586" y="364043"/>
                  <a:pt x="1383249" y="297033"/>
                  <a:pt x="1306286" y="348343"/>
                </a:cubicBezTo>
                <a:cubicBezTo>
                  <a:pt x="1270187" y="336309"/>
                  <a:pt x="1273629" y="325982"/>
                  <a:pt x="1273629" y="348343"/>
                </a:cubicBezTo>
                <a:lnTo>
                  <a:pt x="1284515" y="359229"/>
                </a:lnTo>
                <a:lnTo>
                  <a:pt x="1393372" y="283029"/>
                </a:lnTo>
                <a:lnTo>
                  <a:pt x="1404257" y="293914"/>
                </a:lnTo>
              </a:path>
            </a:pathLst>
          </a:custGeom>
          <a:ln w="50800">
            <a:solidFill>
              <a:srgbClr val="FFFF00"/>
            </a:solidFill>
            <a:headEnd type="triangle"/>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5" name="Freeform 4"/>
          <p:cNvSpPr/>
          <p:nvPr/>
        </p:nvSpPr>
        <p:spPr>
          <a:xfrm>
            <a:off x="6803571" y="4883811"/>
            <a:ext cx="141515" cy="700560"/>
          </a:xfrm>
          <a:custGeom>
            <a:avLst/>
            <a:gdLst>
              <a:gd name="connsiteX0" fmla="*/ 141515 w 141515"/>
              <a:gd name="connsiteY0" fmla="*/ 700560 h 700560"/>
              <a:gd name="connsiteX1" fmla="*/ 141515 w 141515"/>
              <a:gd name="connsiteY1" fmla="*/ 700560 h 700560"/>
              <a:gd name="connsiteX2" fmla="*/ 108858 w 141515"/>
              <a:gd name="connsiteY2" fmla="*/ 613475 h 700560"/>
              <a:gd name="connsiteX3" fmla="*/ 97972 w 141515"/>
              <a:gd name="connsiteY3" fmla="*/ 580818 h 700560"/>
              <a:gd name="connsiteX4" fmla="*/ 87086 w 141515"/>
              <a:gd name="connsiteY4" fmla="*/ 341332 h 700560"/>
              <a:gd name="connsiteX5" fmla="*/ 76200 w 141515"/>
              <a:gd name="connsiteY5" fmla="*/ 286903 h 700560"/>
              <a:gd name="connsiteX6" fmla="*/ 54429 w 141515"/>
              <a:gd name="connsiteY6" fmla="*/ 167160 h 700560"/>
              <a:gd name="connsiteX7" fmla="*/ 32658 w 141515"/>
              <a:gd name="connsiteY7" fmla="*/ 134503 h 700560"/>
              <a:gd name="connsiteX8" fmla="*/ 0 w 141515"/>
              <a:gd name="connsiteY8" fmla="*/ 80075 h 700560"/>
              <a:gd name="connsiteX9" fmla="*/ 10886 w 141515"/>
              <a:gd name="connsiteY9" fmla="*/ 25646 h 700560"/>
              <a:gd name="connsiteX10" fmla="*/ 65315 w 141515"/>
              <a:gd name="connsiteY10" fmla="*/ 199818 h 700560"/>
              <a:gd name="connsiteX11" fmla="*/ 65315 w 141515"/>
              <a:gd name="connsiteY11" fmla="*/ 188932 h 700560"/>
              <a:gd name="connsiteX12" fmla="*/ 32658 w 141515"/>
              <a:gd name="connsiteY12" fmla="*/ 47418 h 70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515" h="700560">
                <a:moveTo>
                  <a:pt x="141515" y="700560"/>
                </a:moveTo>
                <a:lnTo>
                  <a:pt x="141515" y="700560"/>
                </a:lnTo>
                <a:cubicBezTo>
                  <a:pt x="130629" y="671532"/>
                  <a:pt x="119453" y="642611"/>
                  <a:pt x="108858" y="613475"/>
                </a:cubicBezTo>
                <a:cubicBezTo>
                  <a:pt x="104937" y="602691"/>
                  <a:pt x="98887" y="592256"/>
                  <a:pt x="97972" y="580818"/>
                </a:cubicBezTo>
                <a:cubicBezTo>
                  <a:pt x="91599" y="501161"/>
                  <a:pt x="92989" y="421025"/>
                  <a:pt x="87086" y="341332"/>
                </a:cubicBezTo>
                <a:cubicBezTo>
                  <a:pt x="85719" y="322880"/>
                  <a:pt x="79013" y="305190"/>
                  <a:pt x="76200" y="286903"/>
                </a:cubicBezTo>
                <a:cubicBezTo>
                  <a:pt x="71196" y="254376"/>
                  <a:pt x="71701" y="201704"/>
                  <a:pt x="54429" y="167160"/>
                </a:cubicBezTo>
                <a:cubicBezTo>
                  <a:pt x="48578" y="155458"/>
                  <a:pt x="38509" y="146205"/>
                  <a:pt x="32658" y="134503"/>
                </a:cubicBezTo>
                <a:cubicBezTo>
                  <a:pt x="4397" y="77981"/>
                  <a:pt x="42524" y="122597"/>
                  <a:pt x="0" y="80075"/>
                </a:cubicBezTo>
                <a:cubicBezTo>
                  <a:pt x="11912" y="-3309"/>
                  <a:pt x="10886" y="-21783"/>
                  <a:pt x="10886" y="25646"/>
                </a:cubicBezTo>
                <a:lnTo>
                  <a:pt x="65315" y="199818"/>
                </a:lnTo>
                <a:lnTo>
                  <a:pt x="65315" y="188932"/>
                </a:lnTo>
                <a:lnTo>
                  <a:pt x="32658" y="47418"/>
                </a:lnTo>
              </a:path>
            </a:pathLst>
          </a:custGeom>
          <a:ln w="50800">
            <a:solidFill>
              <a:srgbClr val="FF0000"/>
            </a:solidFill>
            <a:headEnd type="triangle"/>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905556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2060"/>
                </a:solidFill>
              </a:rPr>
              <a:t>It works everywhere else</a:t>
            </a:r>
            <a:endParaRPr lang="en-AU" sz="5400" b="1" dirty="0">
              <a:solidFill>
                <a:srgbClr val="002060"/>
              </a:solidFill>
            </a:endParaRPr>
          </a:p>
        </p:txBody>
      </p:sp>
      <p:sp>
        <p:nvSpPr>
          <p:cNvPr id="3" name="Content Placeholder 2"/>
          <p:cNvSpPr>
            <a:spLocks noGrp="1"/>
          </p:cNvSpPr>
          <p:nvPr>
            <p:ph idx="1"/>
          </p:nvPr>
        </p:nvSpPr>
        <p:spPr>
          <a:xfrm>
            <a:off x="467544" y="1628800"/>
            <a:ext cx="8229600" cy="4824536"/>
          </a:xfrm>
        </p:spPr>
        <p:txBody>
          <a:bodyPr>
            <a:normAutofit lnSpcReduction="10000"/>
          </a:bodyPr>
          <a:lstStyle/>
          <a:p>
            <a:r>
              <a:rPr lang="en-US" sz="3600" dirty="0" smtClean="0"/>
              <a:t>So why not allow the three distinct groups of trainers to access the training tracks opposite their stables? – see blue arrows in the next slide.</a:t>
            </a:r>
          </a:p>
          <a:p>
            <a:r>
              <a:rPr lang="en-US" sz="3600" dirty="0" smtClean="0"/>
              <a:t>It would be simpler and more convenient, and would allow each trainer better access to his horses.  If necessary a small trainers’ tower could be erected at each of the three location.</a:t>
            </a:r>
            <a:endParaRPr lang="en-AU" sz="3600" dirty="0"/>
          </a:p>
        </p:txBody>
      </p:sp>
    </p:spTree>
    <p:extLst>
      <p:ext uri="{BB962C8B-B14F-4D97-AF65-F5344CB8AC3E}">
        <p14:creationId xmlns:p14="http://schemas.microsoft.com/office/powerpoint/2010/main" val="2412327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3610744" cy="1143000"/>
          </a:xfrm>
        </p:spPr>
        <p:txBody>
          <a:bodyPr>
            <a:normAutofit fontScale="90000"/>
          </a:bodyPr>
          <a:lstStyle/>
          <a:p>
            <a:pPr algn="l"/>
            <a:r>
              <a:rPr lang="en-US" dirty="0" smtClean="0"/>
              <a:t>Leases &amp; sub-leases.</a:t>
            </a:r>
            <a:endParaRPr lang="en-AU" dirty="0"/>
          </a:p>
        </p:txBody>
      </p:sp>
      <p:sp>
        <p:nvSpPr>
          <p:cNvPr id="5" name="Content Placeholder 4"/>
          <p:cNvSpPr>
            <a:spLocks noGrp="1"/>
          </p:cNvSpPr>
          <p:nvPr>
            <p:ph sz="half" idx="1"/>
          </p:nvPr>
        </p:nvSpPr>
        <p:spPr>
          <a:xfrm>
            <a:off x="251520" y="1484784"/>
            <a:ext cx="3538736" cy="4869160"/>
          </a:xfrm>
        </p:spPr>
        <p:txBody>
          <a:bodyPr>
            <a:noAutofit/>
          </a:bodyPr>
          <a:lstStyle/>
          <a:p>
            <a:r>
              <a:rPr lang="en-US" sz="3200" dirty="0" smtClean="0"/>
              <a:t>The area actually leased to the MRC is that </a:t>
            </a:r>
            <a:r>
              <a:rPr lang="en-US" sz="3200" dirty="0" err="1" smtClean="0"/>
              <a:t>coloured</a:t>
            </a:r>
            <a:r>
              <a:rPr lang="en-US" sz="3200" dirty="0" smtClean="0"/>
              <a:t> yellow on </a:t>
            </a:r>
            <a:r>
              <a:rPr lang="en-US" sz="3200" dirty="0" smtClean="0"/>
              <a:t>their </a:t>
            </a:r>
            <a:r>
              <a:rPr lang="en-US" sz="3200" dirty="0" smtClean="0"/>
              <a:t>plan.</a:t>
            </a:r>
          </a:p>
          <a:p>
            <a:r>
              <a:rPr lang="en-US" sz="3200" dirty="0" smtClean="0"/>
              <a:t>Their “sub-leases” of the Crown Land for stables </a:t>
            </a:r>
            <a:r>
              <a:rPr lang="en-US" sz="3200" dirty="0" smtClean="0"/>
              <a:t>are </a:t>
            </a:r>
            <a:r>
              <a:rPr lang="en-US" sz="3200" dirty="0" smtClean="0"/>
              <a:t>illegal.</a:t>
            </a:r>
            <a:endParaRPr lang="en-AU" sz="3200" dirty="0"/>
          </a:p>
        </p:txBody>
      </p:sp>
      <p:sp>
        <p:nvSpPr>
          <p:cNvPr id="6" name="Content Placeholder 5"/>
          <p:cNvSpPr>
            <a:spLocks noGrp="1"/>
          </p:cNvSpPr>
          <p:nvPr>
            <p:ph sz="half" idx="2"/>
          </p:nvPr>
        </p:nvSpPr>
        <p:spPr/>
        <p:txBody>
          <a:bodyPr>
            <a:normAutofit/>
          </a:bodyPr>
          <a:lstStyle/>
          <a:p>
            <a:endParaRPr lang="en-AU"/>
          </a:p>
        </p:txBody>
      </p:sp>
      <p:pic>
        <p:nvPicPr>
          <p:cNvPr id="3074" name="Picture 2" descr="H:\AAA CRR discussions Public Park etc\DSCN54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188640"/>
            <a:ext cx="4467987" cy="6165304"/>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a:off x="4298820" y="259876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ight Arrow 2"/>
          <p:cNvSpPr/>
          <p:nvPr/>
        </p:nvSpPr>
        <p:spPr>
          <a:xfrm rot="18960000">
            <a:off x="5107082" y="442090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ight Arrow 6"/>
          <p:cNvSpPr/>
          <p:nvPr/>
        </p:nvSpPr>
        <p:spPr>
          <a:xfrm rot="-7200000">
            <a:off x="7489577" y="51736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75123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52128"/>
          </a:xfrm>
        </p:spPr>
        <p:txBody>
          <a:bodyPr/>
          <a:lstStyle/>
          <a:p>
            <a:r>
              <a:rPr lang="en-US" b="1" dirty="0" smtClean="0">
                <a:solidFill>
                  <a:srgbClr val="002060"/>
                </a:solidFill>
              </a:rPr>
              <a:t>Car-parking or public park?</a:t>
            </a:r>
            <a:endParaRPr lang="en-AU" b="1" dirty="0">
              <a:solidFill>
                <a:srgbClr val="002060"/>
              </a:solidFill>
            </a:endParaRPr>
          </a:p>
        </p:txBody>
      </p:sp>
      <p:sp>
        <p:nvSpPr>
          <p:cNvPr id="3" name="Content Placeholder 2"/>
          <p:cNvSpPr>
            <a:spLocks noGrp="1"/>
          </p:cNvSpPr>
          <p:nvPr>
            <p:ph idx="1"/>
          </p:nvPr>
        </p:nvSpPr>
        <p:spPr>
          <a:xfrm>
            <a:off x="457200" y="908720"/>
            <a:ext cx="8363272" cy="5688632"/>
          </a:xfrm>
        </p:spPr>
        <p:txBody>
          <a:bodyPr>
            <a:noAutofit/>
          </a:bodyPr>
          <a:lstStyle/>
          <a:p>
            <a:r>
              <a:rPr lang="en-US" sz="4000" dirty="0" smtClean="0"/>
              <a:t>Two thousand cars will be displaced by the C60 PDZ.</a:t>
            </a:r>
          </a:p>
          <a:p>
            <a:r>
              <a:rPr lang="en-US" sz="4000" dirty="0" smtClean="0"/>
              <a:t>The MRC originally proposed a multi-level commercial car-park to be shared with </a:t>
            </a:r>
            <a:r>
              <a:rPr lang="en-US" sz="4000" dirty="0" err="1" smtClean="0"/>
              <a:t>VicRail</a:t>
            </a:r>
            <a:r>
              <a:rPr lang="en-US" sz="4000" dirty="0" smtClean="0"/>
              <a:t> and Monash University – as shown </a:t>
            </a:r>
            <a:r>
              <a:rPr lang="en-US" sz="4000" dirty="0" smtClean="0"/>
              <a:t>on the next slide, which is a picture of the </a:t>
            </a:r>
            <a:r>
              <a:rPr lang="en-US" sz="4000" dirty="0" smtClean="0"/>
              <a:t>model of their previous proposal.  There have been many proposals.</a:t>
            </a:r>
          </a:p>
        </p:txBody>
      </p:sp>
    </p:spTree>
    <p:extLst>
      <p:ext uri="{BB962C8B-B14F-4D97-AF65-F5344CB8AC3E}">
        <p14:creationId xmlns:p14="http://schemas.microsoft.com/office/powerpoint/2010/main" val="1382058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AA CRR discussions Public Park etc\Copy of DSC025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2359833"/>
            <a:ext cx="8174297" cy="54006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4698708" y="3634206"/>
            <a:ext cx="3834680" cy="1152128"/>
          </a:xfrm>
          <a:prstGeom prst="ellipse">
            <a:avLst/>
          </a:prstGeom>
          <a:noFill/>
          <a:ln w="349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p:cNvSpPr/>
          <p:nvPr/>
        </p:nvSpPr>
        <p:spPr>
          <a:xfrm>
            <a:off x="1137522" y="2780928"/>
            <a:ext cx="2880320" cy="144016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p:cNvSpPr>
            <a:spLocks noGrp="1"/>
          </p:cNvSpPr>
          <p:nvPr>
            <p:ph type="title"/>
          </p:nvPr>
        </p:nvSpPr>
        <p:spPr>
          <a:xfrm>
            <a:off x="395536" y="188640"/>
            <a:ext cx="8496944" cy="2016224"/>
          </a:xfrm>
        </p:spPr>
        <p:txBody>
          <a:bodyPr>
            <a:noAutofit/>
          </a:bodyPr>
          <a:lstStyle/>
          <a:p>
            <a:r>
              <a:rPr lang="en-US" sz="3200" dirty="0" smtClean="0"/>
              <a:t>Note the proposed multi-</a:t>
            </a:r>
            <a:r>
              <a:rPr lang="en-US" sz="3200" dirty="0" err="1" smtClean="0"/>
              <a:t>storey</a:t>
            </a:r>
            <a:r>
              <a:rPr lang="en-US" sz="3200" dirty="0" smtClean="0"/>
              <a:t> car-parking on the right (Guineas car-park area) and the low-rise towers situated on the “triangle” land.  This is now proposed to </a:t>
            </a:r>
            <a:r>
              <a:rPr lang="en-US" sz="3200" dirty="0" smtClean="0"/>
              <a:t>be of </a:t>
            </a:r>
            <a:r>
              <a:rPr lang="en-US" sz="3200" dirty="0" smtClean="0"/>
              <a:t>“unlimited height”</a:t>
            </a:r>
            <a:endParaRPr lang="en-AU" sz="3200" dirty="0"/>
          </a:p>
        </p:txBody>
      </p:sp>
    </p:spTree>
    <p:extLst>
      <p:ext uri="{BB962C8B-B14F-4D97-AF65-F5344CB8AC3E}">
        <p14:creationId xmlns:p14="http://schemas.microsoft.com/office/powerpoint/2010/main" val="3630202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12968" cy="1143000"/>
          </a:xfrm>
        </p:spPr>
        <p:txBody>
          <a:bodyPr>
            <a:normAutofit fontScale="90000"/>
          </a:bodyPr>
          <a:lstStyle/>
          <a:p>
            <a:r>
              <a:rPr lang="en-US" b="1" dirty="0" smtClean="0">
                <a:solidFill>
                  <a:srgbClr val="002060"/>
                </a:solidFill>
              </a:rPr>
              <a:t>How many proposals must we </a:t>
            </a:r>
            <a:r>
              <a:rPr lang="en-US" b="1" dirty="0" err="1" smtClean="0">
                <a:solidFill>
                  <a:srgbClr val="002060"/>
                </a:solidFill>
              </a:rPr>
              <a:t>analyse</a:t>
            </a:r>
            <a:r>
              <a:rPr lang="en-US" b="1" dirty="0" smtClean="0">
                <a:solidFill>
                  <a:srgbClr val="002060"/>
                </a:solidFill>
              </a:rPr>
              <a:t>?</a:t>
            </a:r>
            <a:endParaRPr lang="en-AU" b="1" dirty="0">
              <a:solidFill>
                <a:srgbClr val="002060"/>
              </a:solidFill>
            </a:endParaRPr>
          </a:p>
        </p:txBody>
      </p:sp>
      <p:sp>
        <p:nvSpPr>
          <p:cNvPr id="3" name="Content Placeholder 2"/>
          <p:cNvSpPr>
            <a:spLocks noGrp="1"/>
          </p:cNvSpPr>
          <p:nvPr>
            <p:ph idx="1"/>
          </p:nvPr>
        </p:nvSpPr>
        <p:spPr/>
        <p:txBody>
          <a:bodyPr>
            <a:normAutofit fontScale="25000" lnSpcReduction="20000"/>
          </a:bodyPr>
          <a:lstStyle/>
          <a:p>
            <a:r>
              <a:rPr lang="en-US" sz="17600" dirty="0" smtClean="0"/>
              <a:t>Multi-</a:t>
            </a:r>
            <a:r>
              <a:rPr lang="en-US" sz="17600" dirty="0" err="1" smtClean="0"/>
              <a:t>storey</a:t>
            </a:r>
            <a:r>
              <a:rPr lang="en-US" sz="17600" dirty="0" smtClean="0"/>
              <a:t> car-parking on the land known as the Guineas Car-park is absolutely essential.</a:t>
            </a:r>
          </a:p>
          <a:p>
            <a:r>
              <a:rPr lang="en-US" sz="17600" dirty="0" smtClean="0"/>
              <a:t>Did you also notice how this earlier version of C60 had no buildings above 10 storeys?  There were no “skyscrapers” on the Monash site </a:t>
            </a:r>
            <a:r>
              <a:rPr lang="en-US" sz="17600" dirty="0" smtClean="0"/>
              <a:t>either.</a:t>
            </a:r>
            <a:endParaRPr lang="en-US" sz="17600" dirty="0" smtClean="0"/>
          </a:p>
          <a:p>
            <a:endParaRPr lang="en-US" dirty="0" smtClean="0"/>
          </a:p>
          <a:p>
            <a:pPr marL="0" indent="0">
              <a:buNone/>
            </a:pPr>
            <a:r>
              <a:rPr lang="en-US" dirty="0" smtClean="0"/>
              <a:t> </a:t>
            </a:r>
            <a:endParaRPr lang="en-AU" dirty="0"/>
          </a:p>
        </p:txBody>
      </p:sp>
    </p:spTree>
    <p:extLst>
      <p:ext uri="{BB962C8B-B14F-4D97-AF65-F5344CB8AC3E}">
        <p14:creationId xmlns:p14="http://schemas.microsoft.com/office/powerpoint/2010/main" val="5758774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16632"/>
            <a:ext cx="8229600" cy="1584176"/>
          </a:xfrm>
        </p:spPr>
        <p:txBody>
          <a:bodyPr>
            <a:noAutofit/>
          </a:bodyPr>
          <a:lstStyle/>
          <a:p>
            <a:r>
              <a:rPr lang="en-US" sz="2800" b="1" dirty="0" smtClean="0">
                <a:solidFill>
                  <a:srgbClr val="FF0000"/>
                </a:solidFill>
              </a:rPr>
              <a:t>Running Rails </a:t>
            </a:r>
            <a:r>
              <a:rPr lang="en-US" sz="2800" dirty="0" smtClean="0"/>
              <a:t>are no longer </a:t>
            </a:r>
            <a:r>
              <a:rPr lang="en-US" sz="2800" dirty="0" smtClean="0"/>
              <a:t>wooden post-and-rail fixtures</a:t>
            </a:r>
            <a:r>
              <a:rPr lang="en-US" sz="2800" dirty="0" smtClean="0"/>
              <a:t>, but can be easily moved.  The posts push in under foot pressure and the rail slots on top.  Access into the track is now just so easy!</a:t>
            </a:r>
            <a:endParaRPr lang="en-AU" sz="2800" dirty="0"/>
          </a:p>
        </p:txBody>
      </p:sp>
      <p:pic>
        <p:nvPicPr>
          <p:cNvPr id="5122" name="Picture 2" descr="H:\AAA CRR discussions Public Park etc\100526 various 153.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748814"/>
            <a:ext cx="3682504" cy="491000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H:\AAA CRR discussions Public Park etc\100526 various 148.jpg"/>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23181" r="14016"/>
          <a:stretch/>
        </p:blipFill>
        <p:spPr bwMode="auto">
          <a:xfrm>
            <a:off x="4788024" y="1772816"/>
            <a:ext cx="4051806" cy="4917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027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2016223"/>
          </a:xfrm>
        </p:spPr>
        <p:txBody>
          <a:bodyPr>
            <a:normAutofit/>
          </a:bodyPr>
          <a:lstStyle/>
          <a:p>
            <a:r>
              <a:rPr lang="en-US" dirty="0" smtClean="0"/>
              <a:t>Finally, the infamous tunnel was </a:t>
            </a:r>
            <a:r>
              <a:rPr lang="en-US" b="1" dirty="0" smtClean="0">
                <a:solidFill>
                  <a:srgbClr val="FF0000"/>
                </a:solidFill>
              </a:rPr>
              <a:t>BUILT FOR CARS, NOT HORSES!</a:t>
            </a:r>
            <a:endParaRPr lang="en-AU" b="1" dirty="0">
              <a:solidFill>
                <a:srgbClr val="FF0000"/>
              </a:solidFill>
            </a:endParaRPr>
          </a:p>
        </p:txBody>
      </p:sp>
      <p:sp>
        <p:nvSpPr>
          <p:cNvPr id="5" name="Subtitle 4"/>
          <p:cNvSpPr>
            <a:spLocks noGrp="1"/>
          </p:cNvSpPr>
          <p:nvPr>
            <p:ph type="subTitle" idx="1"/>
          </p:nvPr>
        </p:nvSpPr>
        <p:spPr>
          <a:xfrm>
            <a:off x="395536" y="2348880"/>
            <a:ext cx="8280920" cy="4176464"/>
          </a:xfrm>
        </p:spPr>
        <p:txBody>
          <a:bodyPr>
            <a:noAutofit/>
          </a:bodyPr>
          <a:lstStyle/>
          <a:p>
            <a:r>
              <a:rPr lang="en-US" sz="4000" dirty="0" smtClean="0">
                <a:solidFill>
                  <a:schemeClr val="tx1"/>
                </a:solidFill>
              </a:rPr>
              <a:t>Prior to the tunnel </a:t>
            </a:r>
            <a:r>
              <a:rPr lang="en-US" sz="4000" dirty="0">
                <a:solidFill>
                  <a:schemeClr val="tx1"/>
                </a:solidFill>
              </a:rPr>
              <a:t>(1989) cars parking </a:t>
            </a:r>
            <a:r>
              <a:rPr lang="en-US" sz="4000" dirty="0" smtClean="0">
                <a:solidFill>
                  <a:schemeClr val="tx1"/>
                </a:solidFill>
              </a:rPr>
              <a:t>on the flat entered from Neerim or Glen Eira Roads, with a protective cover over the actual racetrack.  Most racecourses in the world still do this</a:t>
            </a:r>
            <a:r>
              <a:rPr lang="en-US" sz="4000" dirty="0" smtClean="0">
                <a:solidFill>
                  <a:schemeClr val="tx1"/>
                </a:solidFill>
              </a:rPr>
              <a:t>.  </a:t>
            </a:r>
            <a:r>
              <a:rPr lang="en-US" sz="4000" b="1" dirty="0" smtClean="0">
                <a:solidFill>
                  <a:srgbClr val="FF0000"/>
                </a:solidFill>
              </a:rPr>
              <a:t>WHY </a:t>
            </a:r>
            <a:r>
              <a:rPr lang="en-US" sz="4000" b="1" dirty="0" smtClean="0">
                <a:solidFill>
                  <a:srgbClr val="FF0000"/>
                </a:solidFill>
              </a:rPr>
              <a:t>NOT AT CAULFIELD?</a:t>
            </a:r>
            <a:endParaRPr lang="en-AU" sz="4000" b="1" dirty="0">
              <a:solidFill>
                <a:srgbClr val="FF0000"/>
              </a:solidFill>
            </a:endParaRPr>
          </a:p>
        </p:txBody>
      </p:sp>
    </p:spTree>
    <p:extLst>
      <p:ext uri="{BB962C8B-B14F-4D97-AF65-F5344CB8AC3E}">
        <p14:creationId xmlns:p14="http://schemas.microsoft.com/office/powerpoint/2010/main" val="719839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8640"/>
            <a:ext cx="4114800" cy="936104"/>
          </a:xfrm>
        </p:spPr>
        <p:txBody>
          <a:bodyPr>
            <a:noAutofit/>
          </a:bodyPr>
          <a:lstStyle/>
          <a:p>
            <a:pPr algn="l"/>
            <a:r>
              <a:rPr lang="en-US" sz="3200" b="1" dirty="0" smtClean="0"/>
              <a:t>1989 – cars drive across the racetrack.</a:t>
            </a:r>
            <a:endParaRPr lang="en-AU" sz="3200" b="1" dirty="0"/>
          </a:p>
        </p:txBody>
      </p:sp>
      <p:sp>
        <p:nvSpPr>
          <p:cNvPr id="3" name="Content Placeholder 2"/>
          <p:cNvSpPr>
            <a:spLocks noGrp="1"/>
          </p:cNvSpPr>
          <p:nvPr>
            <p:ph sz="half" idx="1"/>
          </p:nvPr>
        </p:nvSpPr>
        <p:spPr>
          <a:xfrm>
            <a:off x="457200" y="1600200"/>
            <a:ext cx="4038600" cy="4925144"/>
          </a:xfrm>
        </p:spPr>
        <p:txBody>
          <a:bodyPr/>
          <a:lstStyle/>
          <a:p>
            <a:r>
              <a:rPr lang="en-US" dirty="0" smtClean="0"/>
              <a:t>.  </a:t>
            </a:r>
          </a:p>
          <a:p>
            <a:endParaRPr lang="en-AU" dirty="0"/>
          </a:p>
        </p:txBody>
      </p:sp>
      <p:sp>
        <p:nvSpPr>
          <p:cNvPr id="5" name="Content Placeholder 4"/>
          <p:cNvSpPr>
            <a:spLocks noGrp="1"/>
          </p:cNvSpPr>
          <p:nvPr>
            <p:ph sz="half" idx="2"/>
          </p:nvPr>
        </p:nvSpPr>
        <p:spPr>
          <a:xfrm>
            <a:off x="4648200" y="1600200"/>
            <a:ext cx="4038600" cy="4925144"/>
          </a:xfrm>
        </p:spPr>
        <p:txBody>
          <a:bodyPr/>
          <a:lstStyle/>
          <a:p>
            <a:endParaRPr lang="en-AU" dirty="0"/>
          </a:p>
        </p:txBody>
      </p:sp>
      <p:pic>
        <p:nvPicPr>
          <p:cNvPr id="8194" name="Picture 2" descr="C:\Users\Frank\Pictures\2011-04-20 001\DSCN54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548" y="1331707"/>
            <a:ext cx="3120293" cy="542037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Frank\Pictures\2011-04-20 001\DSCN54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0898" y="105931"/>
            <a:ext cx="3981055" cy="6646148"/>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5724128" y="1196752"/>
            <a:ext cx="914400" cy="129614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6731425" y="2492896"/>
            <a:ext cx="1261665" cy="72008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592351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2060"/>
                </a:solidFill>
              </a:rPr>
              <a:t>Car entry for MRC race-meetings and Special Events</a:t>
            </a:r>
            <a:endParaRPr lang="en-AU" b="1" dirty="0">
              <a:solidFill>
                <a:srgbClr val="002060"/>
              </a:solidFill>
            </a:endParaRPr>
          </a:p>
        </p:txBody>
      </p:sp>
      <p:sp>
        <p:nvSpPr>
          <p:cNvPr id="3" name="Content Placeholder 2"/>
          <p:cNvSpPr>
            <a:spLocks noGrp="1"/>
          </p:cNvSpPr>
          <p:nvPr>
            <p:ph sz="half" idx="1"/>
          </p:nvPr>
        </p:nvSpPr>
        <p:spPr>
          <a:xfrm>
            <a:off x="457200" y="1600200"/>
            <a:ext cx="8219256" cy="4997152"/>
          </a:xfrm>
        </p:spPr>
        <p:txBody>
          <a:bodyPr>
            <a:normAutofit lnSpcReduction="10000"/>
          </a:bodyPr>
          <a:lstStyle/>
          <a:p>
            <a:r>
              <a:rPr lang="en-US" dirty="0"/>
              <a:t>1989 VATC Blue Diamond </a:t>
            </a:r>
            <a:r>
              <a:rPr lang="en-US" dirty="0" err="1" smtClean="0"/>
              <a:t>Racebook</a:t>
            </a:r>
            <a:r>
              <a:rPr lang="en-US" dirty="0" smtClean="0"/>
              <a:t> indicates cars driving across the race-track at both Neerim and Glen Eira Roads.  This would give them direct access to the centre of the course parking for over 1,000 cars on the land used for horse training.</a:t>
            </a:r>
          </a:p>
          <a:p>
            <a:r>
              <a:rPr lang="en-US" sz="3600" dirty="0" smtClean="0"/>
              <a:t>This </a:t>
            </a:r>
            <a:r>
              <a:rPr lang="en-US" sz="3600" dirty="0"/>
              <a:t>would enable the tunnel to be cleaned up and properly maintained for the </a:t>
            </a:r>
            <a:r>
              <a:rPr lang="en-US" sz="3600" b="1" dirty="0"/>
              <a:t>EXCLUSIVE</a:t>
            </a:r>
            <a:r>
              <a:rPr lang="en-US" sz="3600" dirty="0"/>
              <a:t> use of the MRC’s maintenance vehicles </a:t>
            </a:r>
            <a:r>
              <a:rPr lang="en-US" sz="3600" b="1" dirty="0"/>
              <a:t>AND</a:t>
            </a:r>
            <a:r>
              <a:rPr lang="en-US" sz="3600" dirty="0"/>
              <a:t> the public as pedestrians or in their </a:t>
            </a:r>
            <a:r>
              <a:rPr lang="en-US" sz="3600" dirty="0" smtClean="0"/>
              <a:t>own vehicles.</a:t>
            </a:r>
            <a:endParaRPr lang="en-AU" sz="36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590190310"/>
              </p:ext>
            </p:extLst>
          </p:nvPr>
        </p:nvGraphicFramePr>
        <p:xfrm>
          <a:off x="9144000" y="332656"/>
          <a:ext cx="4038600" cy="370840"/>
        </p:xfrm>
        <a:graphic>
          <a:graphicData uri="http://schemas.openxmlformats.org/drawingml/2006/table">
            <a:tbl>
              <a:tblPr firstRow="1" bandRow="1">
                <a:tableStyleId>{5C22544A-7EE6-4342-B048-85BDC9FD1C3A}</a:tableStyleId>
              </a:tblPr>
              <a:tblGrid>
                <a:gridCol w="4038600"/>
              </a:tblGrid>
              <a:tr h="370840">
                <a:tc>
                  <a:txBody>
                    <a:bodyPr/>
                    <a:lstStyle/>
                    <a:p>
                      <a:endParaRPr lang="en-AU" dirty="0"/>
                    </a:p>
                  </a:txBody>
                  <a:tcPr/>
                </a:tc>
              </a:tr>
            </a:tbl>
          </a:graphicData>
        </a:graphic>
      </p:graphicFrame>
    </p:spTree>
    <p:extLst>
      <p:ext uri="{BB962C8B-B14F-4D97-AF65-F5344CB8AC3E}">
        <p14:creationId xmlns:p14="http://schemas.microsoft.com/office/powerpoint/2010/main" val="29348954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lstStyle/>
          <a:p>
            <a:r>
              <a:rPr lang="en-US" b="1" dirty="0" smtClean="0">
                <a:solidFill>
                  <a:srgbClr val="002060"/>
                </a:solidFill>
              </a:rPr>
              <a:t>Race-day &amp; Special Event Parking</a:t>
            </a:r>
            <a:endParaRPr lang="en-AU" b="1" dirty="0">
              <a:solidFill>
                <a:srgbClr val="002060"/>
              </a:solidFill>
            </a:endParaRPr>
          </a:p>
        </p:txBody>
      </p:sp>
      <p:sp>
        <p:nvSpPr>
          <p:cNvPr id="3" name="Content Placeholder 2"/>
          <p:cNvSpPr>
            <a:spLocks noGrp="1"/>
          </p:cNvSpPr>
          <p:nvPr>
            <p:ph idx="1"/>
          </p:nvPr>
        </p:nvSpPr>
        <p:spPr>
          <a:xfrm>
            <a:off x="539552" y="908720"/>
            <a:ext cx="8229600" cy="5616624"/>
          </a:xfrm>
        </p:spPr>
        <p:txBody>
          <a:bodyPr>
            <a:noAutofit/>
          </a:bodyPr>
          <a:lstStyle/>
          <a:p>
            <a:r>
              <a:rPr lang="en-US" dirty="0" smtClean="0"/>
              <a:t>Parking on “the flat” would be exclusively </a:t>
            </a:r>
            <a:r>
              <a:rPr lang="en-US" b="1" dirty="0" smtClean="0"/>
              <a:t>on the outer training tracks.</a:t>
            </a:r>
            <a:r>
              <a:rPr lang="en-US" dirty="0" smtClean="0"/>
              <a:t>  The area is some 50% larger than that reserved for the public (inside the training tracks).  </a:t>
            </a:r>
          </a:p>
          <a:p>
            <a:r>
              <a:rPr lang="en-US" dirty="0" smtClean="0"/>
              <a:t>Patrons with cars parked facing the ambulance track could stay with their vehicles, and would </a:t>
            </a:r>
            <a:r>
              <a:rPr lang="en-US" b="1" dirty="0" smtClean="0"/>
              <a:t>pay a premium </a:t>
            </a:r>
            <a:r>
              <a:rPr lang="en-US" dirty="0" smtClean="0"/>
              <a:t>for the privilege.  </a:t>
            </a:r>
          </a:p>
          <a:p>
            <a:r>
              <a:rPr lang="en-US" b="1" dirty="0" smtClean="0"/>
              <a:t>Portable toilets </a:t>
            </a:r>
            <a:r>
              <a:rPr lang="en-US" dirty="0" smtClean="0"/>
              <a:t>would service their needs, and as happens at Flemington during the Spring Carnival patrons could be escorted to and from the grandstand area between races.  </a:t>
            </a:r>
            <a:endParaRPr lang="en-AU" dirty="0"/>
          </a:p>
        </p:txBody>
      </p:sp>
    </p:spTree>
    <p:extLst>
      <p:ext uri="{BB962C8B-B14F-4D97-AF65-F5344CB8AC3E}">
        <p14:creationId xmlns:p14="http://schemas.microsoft.com/office/powerpoint/2010/main" val="2548601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lstStyle/>
          <a:p>
            <a:r>
              <a:rPr lang="en-US" b="1" dirty="0" smtClean="0">
                <a:solidFill>
                  <a:srgbClr val="FF0000"/>
                </a:solidFill>
              </a:rPr>
              <a:t>Whacko!</a:t>
            </a:r>
            <a:endParaRPr lang="en-AU" b="1" dirty="0">
              <a:solidFill>
                <a:srgbClr val="FF0000"/>
              </a:solidFill>
            </a:endParaRPr>
          </a:p>
        </p:txBody>
      </p:sp>
      <p:sp>
        <p:nvSpPr>
          <p:cNvPr id="3" name="Content Placeholder 2"/>
          <p:cNvSpPr>
            <a:spLocks noGrp="1"/>
          </p:cNvSpPr>
          <p:nvPr>
            <p:ph idx="1"/>
          </p:nvPr>
        </p:nvSpPr>
        <p:spPr>
          <a:xfrm>
            <a:off x="457200" y="908720"/>
            <a:ext cx="8229600" cy="5688632"/>
          </a:xfrm>
        </p:spPr>
        <p:txBody>
          <a:bodyPr>
            <a:normAutofit/>
          </a:bodyPr>
          <a:lstStyle/>
          <a:p>
            <a:r>
              <a:rPr lang="en-US" sz="4800" b="1" dirty="0" smtClean="0"/>
              <a:t>So with training gone from the tunnel AND the flat, the new $2 million “recreation ground and public park” can be open for the public 24 hours a day, seven days a week</a:t>
            </a:r>
            <a:r>
              <a:rPr lang="en-US" sz="4800" b="1" dirty="0" smtClean="0"/>
              <a:t>.        Whacko!</a:t>
            </a:r>
            <a:endParaRPr lang="en-AU" sz="4800" b="1" dirty="0"/>
          </a:p>
        </p:txBody>
      </p:sp>
    </p:spTree>
    <p:extLst>
      <p:ext uri="{BB962C8B-B14F-4D97-AF65-F5344CB8AC3E}">
        <p14:creationId xmlns:p14="http://schemas.microsoft.com/office/powerpoint/2010/main" val="1760184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584176"/>
          </a:xfrm>
        </p:spPr>
        <p:txBody>
          <a:bodyPr>
            <a:noAutofit/>
          </a:bodyPr>
          <a:lstStyle/>
          <a:p>
            <a:r>
              <a:rPr lang="en-US" sz="2800" dirty="0" smtClean="0"/>
              <a:t>A tennis court style fence can unobtrusively separate the flat from the training tracks, although the advertising hoardings and fence will have to go.</a:t>
            </a:r>
            <a:endParaRPr lang="en-AU" sz="2800" dirty="0"/>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916832"/>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004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2060"/>
                </a:solidFill>
              </a:rPr>
              <a:t>What part of a “racecourse” don’t you understand?</a:t>
            </a:r>
            <a:endParaRPr lang="en-AU" b="1" dirty="0">
              <a:solidFill>
                <a:srgbClr val="002060"/>
              </a:solidFill>
            </a:endParaRPr>
          </a:p>
        </p:txBody>
      </p:sp>
      <p:sp>
        <p:nvSpPr>
          <p:cNvPr id="3" name="Content Placeholder 2"/>
          <p:cNvSpPr>
            <a:spLocks noGrp="1"/>
          </p:cNvSpPr>
          <p:nvPr>
            <p:ph idx="1"/>
          </p:nvPr>
        </p:nvSpPr>
        <p:spPr/>
        <p:txBody>
          <a:bodyPr>
            <a:normAutofit/>
          </a:bodyPr>
          <a:lstStyle/>
          <a:p>
            <a:r>
              <a:rPr lang="en-US" dirty="0" smtClean="0"/>
              <a:t>The caravan and camping show is a wonderful money-making “special event” (for the not-for-profit MRC), </a:t>
            </a:r>
            <a:r>
              <a:rPr lang="en-US" b="1" dirty="0" smtClean="0"/>
              <a:t>BUT it IS NOT any part of a modus operandi of a racecourse.</a:t>
            </a:r>
          </a:p>
          <a:p>
            <a:r>
              <a:rPr lang="en-US" dirty="0" smtClean="0"/>
              <a:t>The CRR </a:t>
            </a:r>
            <a:r>
              <a:rPr lang="en-AU" dirty="0" smtClean="0"/>
              <a:t>Trustees must decide this issue, but if it stays </a:t>
            </a:r>
            <a:r>
              <a:rPr lang="en-AU" b="1" dirty="0" smtClean="0"/>
              <a:t>the public should receive some financial benefit</a:t>
            </a:r>
            <a:r>
              <a:rPr lang="en-AU" dirty="0" smtClean="0"/>
              <a:t>, as was strongly suggested by the Upper House </a:t>
            </a:r>
            <a:r>
              <a:rPr lang="en-US" dirty="0" smtClean="0"/>
              <a:t>Select Committee.</a:t>
            </a:r>
            <a:endParaRPr lang="en-AU" dirty="0" smtClean="0"/>
          </a:p>
        </p:txBody>
      </p:sp>
    </p:spTree>
    <p:extLst>
      <p:ext uri="{BB962C8B-B14F-4D97-AF65-F5344CB8AC3E}">
        <p14:creationId xmlns:p14="http://schemas.microsoft.com/office/powerpoint/2010/main" val="29260533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Who benefits from the CRR?</a:t>
            </a:r>
            <a:endParaRPr lang="en-AU" b="1" dirty="0">
              <a:solidFill>
                <a:srgbClr val="002060"/>
              </a:solidFill>
            </a:endParaRPr>
          </a:p>
        </p:txBody>
      </p:sp>
      <p:sp>
        <p:nvSpPr>
          <p:cNvPr id="3" name="Content Placeholder 2"/>
          <p:cNvSpPr>
            <a:spLocks noGrp="1"/>
          </p:cNvSpPr>
          <p:nvPr>
            <p:ph idx="1"/>
          </p:nvPr>
        </p:nvSpPr>
        <p:spPr>
          <a:xfrm>
            <a:off x="251520" y="1196752"/>
            <a:ext cx="8712968" cy="5328592"/>
          </a:xfrm>
        </p:spPr>
        <p:txBody>
          <a:bodyPr>
            <a:normAutofit lnSpcReduction="10000"/>
          </a:bodyPr>
          <a:lstStyle/>
          <a:p>
            <a:r>
              <a:rPr lang="en-US" dirty="0" smtClean="0"/>
              <a:t>Similarly the other commercial uses of this 58 ha of Crown land – such as receptions, conventions, </a:t>
            </a:r>
            <a:r>
              <a:rPr lang="en-US" dirty="0" err="1" smtClean="0"/>
              <a:t>uni</a:t>
            </a:r>
            <a:r>
              <a:rPr lang="en-US" dirty="0" smtClean="0"/>
              <a:t> exams, </a:t>
            </a:r>
            <a:r>
              <a:rPr lang="en-US" dirty="0" smtClean="0"/>
              <a:t>car parking and administration.</a:t>
            </a:r>
          </a:p>
          <a:p>
            <a:r>
              <a:rPr lang="en-US" dirty="0" smtClean="0"/>
              <a:t>It is relevant to note that the only “community beneficiary” of this Crown Land </a:t>
            </a:r>
            <a:r>
              <a:rPr lang="en-US" b="1" dirty="0" smtClean="0"/>
              <a:t>WAS</a:t>
            </a:r>
            <a:r>
              <a:rPr lang="en-US" dirty="0" smtClean="0"/>
              <a:t> </a:t>
            </a:r>
            <a:r>
              <a:rPr lang="en-US" dirty="0" smtClean="0"/>
              <a:t>Golden Days Radio, </a:t>
            </a:r>
            <a:r>
              <a:rPr lang="en-US" dirty="0" smtClean="0"/>
              <a:t>but after searching the entire 58 ha the </a:t>
            </a:r>
            <a:r>
              <a:rPr lang="en-US" dirty="0" smtClean="0"/>
              <a:t>MRC was unable to find them alternative studio accommodation when the grandstand was demolished.  </a:t>
            </a:r>
            <a:r>
              <a:rPr lang="en-US" dirty="0" smtClean="0"/>
              <a:t>The MRC manages, </a:t>
            </a:r>
            <a:r>
              <a:rPr lang="en-US" dirty="0" smtClean="0"/>
              <a:t>however, to provide accommodation for the administration of their own hotel and racecourse empire.</a:t>
            </a:r>
            <a:endParaRPr lang="en-AU" dirty="0"/>
          </a:p>
        </p:txBody>
      </p:sp>
    </p:spTree>
    <p:extLst>
      <p:ext uri="{BB962C8B-B14F-4D97-AF65-F5344CB8AC3E}">
        <p14:creationId xmlns:p14="http://schemas.microsoft.com/office/powerpoint/2010/main" val="11273614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936104"/>
          </a:xfrm>
        </p:spPr>
        <p:txBody>
          <a:bodyPr>
            <a:normAutofit fontScale="90000"/>
          </a:bodyPr>
          <a:lstStyle/>
          <a:p>
            <a:r>
              <a:rPr lang="en-AU" sz="6000" b="1" dirty="0" smtClean="0">
                <a:solidFill>
                  <a:srgbClr val="002060"/>
                </a:solidFill>
              </a:rPr>
              <a:t>Community Fund Part 1</a:t>
            </a:r>
            <a:endParaRPr lang="en-GB" sz="6000" b="1" dirty="0">
              <a:solidFill>
                <a:srgbClr val="002060"/>
              </a:solidFill>
            </a:endParaRPr>
          </a:p>
        </p:txBody>
      </p:sp>
      <p:sp>
        <p:nvSpPr>
          <p:cNvPr id="3" name="Content Placeholder 2"/>
          <p:cNvSpPr>
            <a:spLocks noGrp="1"/>
          </p:cNvSpPr>
          <p:nvPr>
            <p:ph idx="1"/>
          </p:nvPr>
        </p:nvSpPr>
        <p:spPr>
          <a:xfrm>
            <a:off x="457200" y="1196752"/>
            <a:ext cx="8229600" cy="5184576"/>
          </a:xfrm>
        </p:spPr>
        <p:txBody>
          <a:bodyPr>
            <a:normAutofit fontScale="25000" lnSpcReduction="20000"/>
          </a:bodyPr>
          <a:lstStyle/>
          <a:p>
            <a:pPr>
              <a:buNone/>
            </a:pPr>
            <a:r>
              <a:rPr lang="en-AU" sz="12800" dirty="0" smtClean="0"/>
              <a:t>Instead of tax, not-for-profit clubs like the MRC return 8.33</a:t>
            </a:r>
            <a:r>
              <a:rPr lang="en-AU" sz="11200" dirty="0" smtClean="0"/>
              <a:t>% </a:t>
            </a:r>
            <a:r>
              <a:rPr lang="en-AU" sz="12800" dirty="0" smtClean="0"/>
              <a:t>of turnover to the community.</a:t>
            </a:r>
          </a:p>
          <a:p>
            <a:pPr>
              <a:buNone/>
            </a:pPr>
            <a:r>
              <a:rPr lang="en-AU" sz="12800" dirty="0" smtClean="0"/>
              <a:t>Caulfield Racecourse TAB pokies contributed </a:t>
            </a:r>
            <a:r>
              <a:rPr lang="en-AU" sz="12800" b="1" dirty="0" smtClean="0">
                <a:solidFill>
                  <a:srgbClr val="FF0000"/>
                </a:solidFill>
              </a:rPr>
              <a:t>$3,966,931 </a:t>
            </a:r>
            <a:r>
              <a:rPr lang="en-AU" sz="12800" dirty="0" smtClean="0"/>
              <a:t>in 2009.  However </a:t>
            </a:r>
            <a:r>
              <a:rPr lang="en-AU" sz="12800" b="1" dirty="0" smtClean="0">
                <a:solidFill>
                  <a:srgbClr val="FF0000"/>
                </a:solidFill>
              </a:rPr>
              <a:t>99.9% went on three items:</a:t>
            </a:r>
          </a:p>
          <a:p>
            <a:pPr marL="1371600" indent="-1371600">
              <a:buFont typeface="+mj-lt"/>
              <a:buAutoNum type="arabicPeriod"/>
            </a:pPr>
            <a:r>
              <a:rPr lang="en-AU" sz="12800" dirty="0" smtClean="0"/>
              <a:t>The cost </a:t>
            </a:r>
            <a:r>
              <a:rPr lang="en-AU" sz="12800" dirty="0" smtClean="0"/>
              <a:t>of providing and maintaining the club’s sporting facilities (watering the grass);</a:t>
            </a:r>
          </a:p>
          <a:p>
            <a:pPr marL="1371600" indent="-1371600">
              <a:buFont typeface="+mj-lt"/>
              <a:buAutoNum type="arabicPeriod"/>
            </a:pPr>
            <a:r>
              <a:rPr lang="en-AU" sz="12800" dirty="0" smtClean="0"/>
              <a:t>Capital expenditure; and </a:t>
            </a:r>
          </a:p>
          <a:p>
            <a:pPr marL="1371600" indent="-1371600">
              <a:buFont typeface="+mj-lt"/>
              <a:buAutoNum type="arabicPeriod"/>
            </a:pPr>
            <a:r>
              <a:rPr lang="en-AU" sz="12800" dirty="0" smtClean="0"/>
              <a:t>General operating costs.</a:t>
            </a:r>
          </a:p>
          <a:p>
            <a:pPr>
              <a:buNone/>
            </a:pPr>
            <a:r>
              <a:rPr lang="en-AU" sz="12800" dirty="0" smtClean="0"/>
              <a:t>A </a:t>
            </a:r>
            <a:r>
              <a:rPr lang="en-AU" sz="12800" dirty="0" smtClean="0"/>
              <a:t>measly </a:t>
            </a:r>
            <a:r>
              <a:rPr lang="en-AU" sz="12800" dirty="0" smtClean="0"/>
              <a:t>$1,183 was donated to disaster relief, and $2,400 of the fund to pay their auditors. </a:t>
            </a:r>
          </a:p>
          <a:p>
            <a:endParaRPr lang="en-AU" sz="1800" dirty="0" smtClean="0"/>
          </a:p>
          <a:p>
            <a:pPr algn="ctr">
              <a:buNone/>
            </a:pPr>
            <a:r>
              <a:rPr lang="en-GB" sz="7200" b="1" i="1" dirty="0" smtClean="0"/>
              <a:t>"to ensure transparency and accountability in Council decision making."</a:t>
            </a:r>
            <a:endParaRPr lang="en-GB" sz="7200" dirty="0" smtClean="0"/>
          </a:p>
          <a:p>
            <a:endParaRPr lang="en-AU" sz="7200" dirty="0"/>
          </a:p>
          <a:p>
            <a:endParaRPr lang="en-AU" dirty="0" smtClean="0"/>
          </a:p>
          <a:p>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008112"/>
          </a:xfrm>
        </p:spPr>
        <p:txBody>
          <a:bodyPr>
            <a:normAutofit/>
          </a:bodyPr>
          <a:lstStyle/>
          <a:p>
            <a:r>
              <a:rPr lang="en-AU" sz="6000" b="1" dirty="0" smtClean="0">
                <a:solidFill>
                  <a:srgbClr val="002060"/>
                </a:solidFill>
              </a:rPr>
              <a:t>Community Fund Part 2</a:t>
            </a:r>
            <a:endParaRPr lang="en-GB" sz="6000" dirty="0">
              <a:solidFill>
                <a:srgbClr val="002060"/>
              </a:solidFill>
            </a:endParaRPr>
          </a:p>
        </p:txBody>
      </p:sp>
      <p:sp>
        <p:nvSpPr>
          <p:cNvPr id="3" name="Content Placeholder 2"/>
          <p:cNvSpPr>
            <a:spLocks noGrp="1"/>
          </p:cNvSpPr>
          <p:nvPr>
            <p:ph idx="1"/>
          </p:nvPr>
        </p:nvSpPr>
        <p:spPr>
          <a:xfrm>
            <a:off x="457200" y="1268760"/>
            <a:ext cx="8229600" cy="5256584"/>
          </a:xfrm>
        </p:spPr>
        <p:txBody>
          <a:bodyPr>
            <a:normAutofit/>
          </a:bodyPr>
          <a:lstStyle/>
          <a:p>
            <a:pPr>
              <a:buNone/>
            </a:pPr>
            <a:r>
              <a:rPr lang="en-AU" dirty="0" smtClean="0"/>
              <a:t>Sandown’s Community Fund of over $2 million goes the same way – nowhere near the public.</a:t>
            </a:r>
          </a:p>
          <a:p>
            <a:pPr>
              <a:buNone/>
            </a:pPr>
            <a:r>
              <a:rPr lang="en-AU" dirty="0" smtClean="0"/>
              <a:t>Commercial  </a:t>
            </a:r>
            <a:r>
              <a:rPr lang="en-AU" dirty="0"/>
              <a:t>T</a:t>
            </a:r>
            <a:r>
              <a:rPr lang="en-AU" dirty="0" smtClean="0"/>
              <a:t>AB’s like </a:t>
            </a:r>
            <a:r>
              <a:rPr lang="en-AU" dirty="0" err="1" smtClean="0"/>
              <a:t>Zagame’s</a:t>
            </a:r>
            <a:r>
              <a:rPr lang="en-AU" dirty="0" smtClean="0"/>
              <a:t> pay this levy as a State Government Tax, giving the MRC a </a:t>
            </a:r>
            <a:r>
              <a:rPr lang="en-AU" dirty="0" smtClean="0"/>
              <a:t>huge, unfair </a:t>
            </a:r>
            <a:r>
              <a:rPr lang="en-AU" dirty="0" smtClean="0"/>
              <a:t>commercial advantage.</a:t>
            </a:r>
          </a:p>
          <a:p>
            <a:pPr>
              <a:buNone/>
            </a:pPr>
            <a:r>
              <a:rPr lang="en-AU" dirty="0" smtClean="0"/>
              <a:t>The MRC’s TAB’s </a:t>
            </a:r>
            <a:r>
              <a:rPr lang="en-AU" b="1" dirty="0" smtClean="0">
                <a:solidFill>
                  <a:srgbClr val="FF0000"/>
                </a:solidFill>
              </a:rPr>
              <a:t>ARE</a:t>
            </a:r>
            <a:r>
              <a:rPr lang="en-AU" dirty="0" smtClean="0"/>
              <a:t> commercial operations and they </a:t>
            </a:r>
            <a:r>
              <a:rPr lang="en-AU" b="1" dirty="0" smtClean="0">
                <a:solidFill>
                  <a:srgbClr val="FF0000"/>
                </a:solidFill>
              </a:rPr>
              <a:t>ARE NOT </a:t>
            </a:r>
            <a:r>
              <a:rPr lang="en-AU" dirty="0" smtClean="0"/>
              <a:t>linked to racing.  </a:t>
            </a:r>
            <a:r>
              <a:rPr lang="en-AU" dirty="0" smtClean="0"/>
              <a:t>They do not pay rent or tax, and Glen </a:t>
            </a:r>
            <a:r>
              <a:rPr lang="en-AU" dirty="0" smtClean="0"/>
              <a:t>Eira Council should offer </a:t>
            </a:r>
            <a:r>
              <a:rPr lang="en-AU" dirty="0" smtClean="0"/>
              <a:t>to take this $4 million community fund off their hands immediately. </a:t>
            </a:r>
            <a:endParaRPr lang="en-AU" dirty="0" smtClean="0"/>
          </a:p>
          <a:p>
            <a:pPr>
              <a:buNone/>
            </a:pP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TotalTime>
  <Words>1429</Words>
  <Application>Microsoft Office PowerPoint</Application>
  <PresentationFormat>On-screen Show (4:3)</PresentationFormat>
  <Paragraphs>86</Paragraphs>
  <Slides>28</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Document</vt:lpstr>
      <vt:lpstr>Acrobat Document</vt:lpstr>
      <vt:lpstr>Hard Facts ....</vt:lpstr>
      <vt:lpstr>No financial details are available from the Valuer-General, but it certainly is a great deal for the MRC</vt:lpstr>
      <vt:lpstr>Development Levy</vt:lpstr>
      <vt:lpstr>The Problem: All 54 ha of this valuable land is dominated by thoroughbred racing.  It should be shared by the public.  Horses are dangerous animals, and must be separated from the public. The public is desperately short of passive and active open space.</vt:lpstr>
      <vt:lpstr>The Solution: Separate the horses from the public &amp; provide BOTH with exclusive areas AND exclusive access to those areas! It’s not rocket science – but it does involve thinking outside the square. So how do we do it?</vt:lpstr>
      <vt:lpstr>Horses now dominate the 54 ha but they don’t much use the  15 ha inside the training tracks - “the flat” The most convenient public access to the flat is via a tunnel off Glen Eira Road, but it is used by the horses until 9.30 am.</vt:lpstr>
      <vt:lpstr>The Tunnel Is 250 metre long, smelly, dirty, muddy and dusty Why can’t the horses access the six training tracks directly from their stables, which are located  around the outside of the track?  This works for most racetracks in the world.</vt:lpstr>
      <vt:lpstr>Where are the stables located?</vt:lpstr>
      <vt:lpstr>Access for training</vt:lpstr>
      <vt:lpstr>All horses circumnavigate this trainers’ tower and walk back 100 metres to the outside training track.  Most trainers don’t even use the tower.</vt:lpstr>
      <vt:lpstr>Tired before they reach the training track!</vt:lpstr>
      <vt:lpstr>Every horse going to training from the Neerim Road stables has to follow the yellow line to the training tracks.  How much easier to follow the red line straight across the actual racetrack.</vt:lpstr>
      <vt:lpstr>It works everywhere else</vt:lpstr>
      <vt:lpstr>Leases &amp; sub-leases.</vt:lpstr>
      <vt:lpstr>Car-parking or public park?</vt:lpstr>
      <vt:lpstr>Note the proposed multi-storey car-parking on the right (Guineas car-park area) and the low-rise towers situated on the “triangle” land.  This is now proposed to be of “unlimited height”</vt:lpstr>
      <vt:lpstr>How many proposals must we analyse?</vt:lpstr>
      <vt:lpstr>Running Rails are no longer wooden post-and-rail fixtures, but can be easily moved.  The posts push in under foot pressure and the rail slots on top.  Access into the track is now just so easy!</vt:lpstr>
      <vt:lpstr>Finally, the infamous tunnel was BUILT FOR CARS, NOT HORSES!</vt:lpstr>
      <vt:lpstr>1989 – cars drive across the racetrack.</vt:lpstr>
      <vt:lpstr>Car entry for MRC race-meetings and Special Events</vt:lpstr>
      <vt:lpstr>Race-day &amp; Special Event Parking</vt:lpstr>
      <vt:lpstr>Whacko!</vt:lpstr>
      <vt:lpstr>A tennis court style fence can unobtrusively separate the flat from the training tracks, although the advertising hoardings and fence will have to go.</vt:lpstr>
      <vt:lpstr>What part of a “racecourse” don’t you understand?</vt:lpstr>
      <vt:lpstr>Who benefits from the CRR?</vt:lpstr>
      <vt:lpstr>Community Fund Part 1</vt:lpstr>
      <vt:lpstr>Community Fund Part 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Frank Penhalluriack</dc:creator>
  <cp:lastModifiedBy>Frank</cp:lastModifiedBy>
  <cp:revision>64</cp:revision>
  <dcterms:created xsi:type="dcterms:W3CDTF">2011-04-19T02:31:08Z</dcterms:created>
  <dcterms:modified xsi:type="dcterms:W3CDTF">2011-04-20T06:37:57Z</dcterms:modified>
</cp:coreProperties>
</file>